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328" r:id="rId3"/>
    <p:sldId id="397" r:id="rId4"/>
    <p:sldId id="390" r:id="rId5"/>
    <p:sldId id="382" r:id="rId6"/>
    <p:sldId id="315" r:id="rId7"/>
    <p:sldId id="310" r:id="rId8"/>
    <p:sldId id="308" r:id="rId9"/>
    <p:sldId id="311" r:id="rId10"/>
    <p:sldId id="359" r:id="rId11"/>
    <p:sldId id="322" r:id="rId12"/>
    <p:sldId id="362" r:id="rId13"/>
    <p:sldId id="389" r:id="rId14"/>
    <p:sldId id="385" r:id="rId15"/>
    <p:sldId id="399" r:id="rId16"/>
    <p:sldId id="394" r:id="rId17"/>
    <p:sldId id="354" r:id="rId18"/>
    <p:sldId id="351" r:id="rId19"/>
    <p:sldId id="364" r:id="rId20"/>
    <p:sldId id="369" r:id="rId21"/>
    <p:sldId id="367" r:id="rId22"/>
    <p:sldId id="366" r:id="rId23"/>
    <p:sldId id="370" r:id="rId24"/>
    <p:sldId id="373" r:id="rId25"/>
    <p:sldId id="371" r:id="rId26"/>
    <p:sldId id="374" r:id="rId27"/>
    <p:sldId id="361" r:id="rId28"/>
    <p:sldId id="350" r:id="rId29"/>
  </p:sldIdLst>
  <p:sldSz cx="9144000" cy="6858000" type="screen4x3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, Lovisa" initials="LAW" lastIdx="2" clrIdx="0"/>
  <p:cmAuthor id="1" name="Van Dyck, Haley Lyn" initials="HV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66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22" autoAdjust="0"/>
    <p:restoredTop sz="94660"/>
  </p:normalViewPr>
  <p:slideViewPr>
    <p:cSldViewPr snapToObjects="1">
      <p:cViewPr>
        <p:scale>
          <a:sx n="90" d="100"/>
          <a:sy n="90" d="100"/>
        </p:scale>
        <p:origin x="-760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EA2D2-DB9A-4444-81F4-71F89CD4E48E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C62D2D9F-D5B3-413F-8994-67C280F426B9}">
      <dgm:prSet phldrT="[Text]"/>
      <dgm:spPr/>
      <dgm:t>
        <a:bodyPr/>
        <a:lstStyle/>
        <a:p>
          <a:r>
            <a:rPr lang="en-US" dirty="0" smtClean="0"/>
            <a:t>3Q 2013</a:t>
          </a:r>
        </a:p>
      </dgm:t>
    </dgm:pt>
    <dgm:pt modelId="{8F4F6E8D-B264-4C31-B986-506963F84ED9}" type="parTrans" cxnId="{C70ADFB7-5A82-4EB8-91B6-2194EE385163}">
      <dgm:prSet/>
      <dgm:spPr/>
      <dgm:t>
        <a:bodyPr/>
        <a:lstStyle/>
        <a:p>
          <a:endParaRPr lang="en-US"/>
        </a:p>
      </dgm:t>
    </dgm:pt>
    <dgm:pt modelId="{27990CBC-B45D-48EE-877F-8714E642CE3B}" type="sibTrans" cxnId="{C70ADFB7-5A82-4EB8-91B6-2194EE385163}">
      <dgm:prSet/>
      <dgm:spPr/>
      <dgm:t>
        <a:bodyPr/>
        <a:lstStyle/>
        <a:p>
          <a:endParaRPr lang="en-US"/>
        </a:p>
      </dgm:t>
    </dgm:pt>
    <dgm:pt modelId="{745F9F70-FB1B-4208-B4CB-B47BA4E56EAC}">
      <dgm:prSet phldrT="[Text]"/>
      <dgm:spPr/>
      <dgm:t>
        <a:bodyPr/>
        <a:lstStyle/>
        <a:p>
          <a:r>
            <a:rPr lang="en-US" dirty="0" smtClean="0"/>
            <a:t>4Q 2013 </a:t>
          </a:r>
          <a:endParaRPr lang="en-US" dirty="0"/>
        </a:p>
      </dgm:t>
    </dgm:pt>
    <dgm:pt modelId="{C9BDEA4F-F617-47A9-97EB-53CA458F7CCC}" type="parTrans" cxnId="{1E002EE9-7AEA-4E1A-B06B-82D235860754}">
      <dgm:prSet/>
      <dgm:spPr/>
      <dgm:t>
        <a:bodyPr/>
        <a:lstStyle/>
        <a:p>
          <a:endParaRPr lang="en-US"/>
        </a:p>
      </dgm:t>
    </dgm:pt>
    <dgm:pt modelId="{E2D10985-745F-4F48-BFB6-0D8912A2E3B8}" type="sibTrans" cxnId="{1E002EE9-7AEA-4E1A-B06B-82D235860754}">
      <dgm:prSet/>
      <dgm:spPr/>
      <dgm:t>
        <a:bodyPr/>
        <a:lstStyle/>
        <a:p>
          <a:endParaRPr lang="en-US"/>
        </a:p>
      </dgm:t>
    </dgm:pt>
    <dgm:pt modelId="{577E9EEF-C82C-4812-88DA-8B9E4569D753}">
      <dgm:prSet phldrT="[Text]"/>
      <dgm:spPr/>
      <dgm:t>
        <a:bodyPr/>
        <a:lstStyle/>
        <a:p>
          <a:r>
            <a:rPr lang="en-US" dirty="0" smtClean="0"/>
            <a:t>2Q 2014</a:t>
          </a:r>
          <a:endParaRPr lang="en-US" dirty="0"/>
        </a:p>
      </dgm:t>
    </dgm:pt>
    <dgm:pt modelId="{D709DABF-2021-409C-A248-915631B8E103}" type="parTrans" cxnId="{A05275CB-F728-488E-A100-63007DA933E5}">
      <dgm:prSet/>
      <dgm:spPr/>
      <dgm:t>
        <a:bodyPr/>
        <a:lstStyle/>
        <a:p>
          <a:endParaRPr lang="en-US"/>
        </a:p>
      </dgm:t>
    </dgm:pt>
    <dgm:pt modelId="{5A655027-6936-405E-A349-CD72267C60EF}" type="sibTrans" cxnId="{A05275CB-F728-488E-A100-63007DA933E5}">
      <dgm:prSet/>
      <dgm:spPr/>
      <dgm:t>
        <a:bodyPr/>
        <a:lstStyle/>
        <a:p>
          <a:endParaRPr lang="en-US"/>
        </a:p>
      </dgm:t>
    </dgm:pt>
    <dgm:pt modelId="{84A39088-4C9A-4F9B-9807-40684801FC98}">
      <dgm:prSet phldrT="[Text]"/>
      <dgm:spPr/>
      <dgm:t>
        <a:bodyPr/>
        <a:lstStyle/>
        <a:p>
          <a:r>
            <a:rPr lang="en-US" dirty="0" smtClean="0"/>
            <a:t>1Q 2014</a:t>
          </a:r>
          <a:endParaRPr lang="en-US" dirty="0"/>
        </a:p>
      </dgm:t>
    </dgm:pt>
    <dgm:pt modelId="{21E0FDD7-7141-4CFC-B9F3-B39A04D1AB54}" type="parTrans" cxnId="{A251407C-B97A-49D6-A876-52CC7FF7FB80}">
      <dgm:prSet/>
      <dgm:spPr/>
      <dgm:t>
        <a:bodyPr/>
        <a:lstStyle/>
        <a:p>
          <a:endParaRPr lang="en-US"/>
        </a:p>
      </dgm:t>
    </dgm:pt>
    <dgm:pt modelId="{5C6A5DA6-2AEC-4C64-B697-919B769929EB}" type="sibTrans" cxnId="{A251407C-B97A-49D6-A876-52CC7FF7FB80}">
      <dgm:prSet/>
      <dgm:spPr/>
      <dgm:t>
        <a:bodyPr/>
        <a:lstStyle/>
        <a:p>
          <a:endParaRPr lang="en-US"/>
        </a:p>
      </dgm:t>
    </dgm:pt>
    <dgm:pt modelId="{ED923B2D-A1DE-4BD9-80A4-56D1FB5A6A61}" type="pres">
      <dgm:prSet presAssocID="{25BEA2D2-DB9A-4444-81F4-71F89CD4E48E}" presName="Name0" presStyleCnt="0">
        <dgm:presLayoutVars>
          <dgm:dir/>
          <dgm:resizeHandles val="exact"/>
        </dgm:presLayoutVars>
      </dgm:prSet>
      <dgm:spPr/>
    </dgm:pt>
    <dgm:pt modelId="{E19D05D0-D060-4799-ABBC-FBABF55AAA97}" type="pres">
      <dgm:prSet presAssocID="{C62D2D9F-D5B3-413F-8994-67C280F426B9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6BC45-97A3-445A-A6EE-A14E37BFFA46}" type="pres">
      <dgm:prSet presAssocID="{27990CBC-B45D-48EE-877F-8714E642CE3B}" presName="parSpace" presStyleCnt="0"/>
      <dgm:spPr/>
    </dgm:pt>
    <dgm:pt modelId="{B2CF0B22-A7EB-43A6-AD7C-F4DFCD984EC3}" type="pres">
      <dgm:prSet presAssocID="{745F9F70-FB1B-4208-B4CB-B47BA4E56EAC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CDFD7-1132-4EEC-85AD-81FB850A3C9D}" type="pres">
      <dgm:prSet presAssocID="{E2D10985-745F-4F48-BFB6-0D8912A2E3B8}" presName="parSpace" presStyleCnt="0"/>
      <dgm:spPr/>
    </dgm:pt>
    <dgm:pt modelId="{87391CBA-67D1-475B-9D0E-7E7239551038}" type="pres">
      <dgm:prSet presAssocID="{84A39088-4C9A-4F9B-9807-40684801FC9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89F03-127C-49AD-A259-4252FEEED0AD}" type="pres">
      <dgm:prSet presAssocID="{5C6A5DA6-2AEC-4C64-B697-919B769929EB}" presName="parSpace" presStyleCnt="0"/>
      <dgm:spPr/>
    </dgm:pt>
    <dgm:pt modelId="{2C15BF5A-D194-44B6-B6E9-465624ED6517}" type="pres">
      <dgm:prSet presAssocID="{577E9EEF-C82C-4812-88DA-8B9E4569D753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5275CB-F728-488E-A100-63007DA933E5}" srcId="{25BEA2D2-DB9A-4444-81F4-71F89CD4E48E}" destId="{577E9EEF-C82C-4812-88DA-8B9E4569D753}" srcOrd="3" destOrd="0" parTransId="{D709DABF-2021-409C-A248-915631B8E103}" sibTransId="{5A655027-6936-405E-A349-CD72267C60EF}"/>
    <dgm:cxn modelId="{51179582-72DB-814F-9CB1-BF01CF0CE54B}" type="presOf" srcId="{84A39088-4C9A-4F9B-9807-40684801FC98}" destId="{87391CBA-67D1-475B-9D0E-7E7239551038}" srcOrd="0" destOrd="0" presId="urn:microsoft.com/office/officeart/2005/8/layout/hChevron3"/>
    <dgm:cxn modelId="{A54E8C07-B1A9-A042-AA86-40C68E1A3031}" type="presOf" srcId="{745F9F70-FB1B-4208-B4CB-B47BA4E56EAC}" destId="{B2CF0B22-A7EB-43A6-AD7C-F4DFCD984EC3}" srcOrd="0" destOrd="0" presId="urn:microsoft.com/office/officeart/2005/8/layout/hChevron3"/>
    <dgm:cxn modelId="{A251407C-B97A-49D6-A876-52CC7FF7FB80}" srcId="{25BEA2D2-DB9A-4444-81F4-71F89CD4E48E}" destId="{84A39088-4C9A-4F9B-9807-40684801FC98}" srcOrd="2" destOrd="0" parTransId="{21E0FDD7-7141-4CFC-B9F3-B39A04D1AB54}" sibTransId="{5C6A5DA6-2AEC-4C64-B697-919B769929EB}"/>
    <dgm:cxn modelId="{F37D2AE0-2585-F140-A30C-C43266EBB4FF}" type="presOf" srcId="{25BEA2D2-DB9A-4444-81F4-71F89CD4E48E}" destId="{ED923B2D-A1DE-4BD9-80A4-56D1FB5A6A61}" srcOrd="0" destOrd="0" presId="urn:microsoft.com/office/officeart/2005/8/layout/hChevron3"/>
    <dgm:cxn modelId="{1E002EE9-7AEA-4E1A-B06B-82D235860754}" srcId="{25BEA2D2-DB9A-4444-81F4-71F89CD4E48E}" destId="{745F9F70-FB1B-4208-B4CB-B47BA4E56EAC}" srcOrd="1" destOrd="0" parTransId="{C9BDEA4F-F617-47A9-97EB-53CA458F7CCC}" sibTransId="{E2D10985-745F-4F48-BFB6-0D8912A2E3B8}"/>
    <dgm:cxn modelId="{C70ADFB7-5A82-4EB8-91B6-2194EE385163}" srcId="{25BEA2D2-DB9A-4444-81F4-71F89CD4E48E}" destId="{C62D2D9F-D5B3-413F-8994-67C280F426B9}" srcOrd="0" destOrd="0" parTransId="{8F4F6E8D-B264-4C31-B986-506963F84ED9}" sibTransId="{27990CBC-B45D-48EE-877F-8714E642CE3B}"/>
    <dgm:cxn modelId="{7D9A6E7B-EB5B-5746-A8BB-7EF7480661BE}" type="presOf" srcId="{C62D2D9F-D5B3-413F-8994-67C280F426B9}" destId="{E19D05D0-D060-4799-ABBC-FBABF55AAA97}" srcOrd="0" destOrd="0" presId="urn:microsoft.com/office/officeart/2005/8/layout/hChevron3"/>
    <dgm:cxn modelId="{251A38AC-ECAE-CD46-84A3-FE8D35D7DEA3}" type="presOf" srcId="{577E9EEF-C82C-4812-88DA-8B9E4569D753}" destId="{2C15BF5A-D194-44B6-B6E9-465624ED6517}" srcOrd="0" destOrd="0" presId="urn:microsoft.com/office/officeart/2005/8/layout/hChevron3"/>
    <dgm:cxn modelId="{5B41C2C4-ED66-0141-8886-E68D68349088}" type="presParOf" srcId="{ED923B2D-A1DE-4BD9-80A4-56D1FB5A6A61}" destId="{E19D05D0-D060-4799-ABBC-FBABF55AAA97}" srcOrd="0" destOrd="0" presId="urn:microsoft.com/office/officeart/2005/8/layout/hChevron3"/>
    <dgm:cxn modelId="{E3D2AC69-B9D5-274F-8186-5B00E359BF3D}" type="presParOf" srcId="{ED923B2D-A1DE-4BD9-80A4-56D1FB5A6A61}" destId="{C106BC45-97A3-445A-A6EE-A14E37BFFA46}" srcOrd="1" destOrd="0" presId="urn:microsoft.com/office/officeart/2005/8/layout/hChevron3"/>
    <dgm:cxn modelId="{AD4CEF69-1F4E-A643-AE19-7E4C6B302B0D}" type="presParOf" srcId="{ED923B2D-A1DE-4BD9-80A4-56D1FB5A6A61}" destId="{B2CF0B22-A7EB-43A6-AD7C-F4DFCD984EC3}" srcOrd="2" destOrd="0" presId="urn:microsoft.com/office/officeart/2005/8/layout/hChevron3"/>
    <dgm:cxn modelId="{8D44ABBD-84BB-EB49-8125-0A073F8D0396}" type="presParOf" srcId="{ED923B2D-A1DE-4BD9-80A4-56D1FB5A6A61}" destId="{86DCDFD7-1132-4EEC-85AD-81FB850A3C9D}" srcOrd="3" destOrd="0" presId="urn:microsoft.com/office/officeart/2005/8/layout/hChevron3"/>
    <dgm:cxn modelId="{41F808BE-A06D-8A4F-982D-0B3CB7F628CE}" type="presParOf" srcId="{ED923B2D-A1DE-4BD9-80A4-56D1FB5A6A61}" destId="{87391CBA-67D1-475B-9D0E-7E7239551038}" srcOrd="4" destOrd="0" presId="urn:microsoft.com/office/officeart/2005/8/layout/hChevron3"/>
    <dgm:cxn modelId="{AE97CDBA-09F2-164E-AD1F-1B0E818E5572}" type="presParOf" srcId="{ED923B2D-A1DE-4BD9-80A4-56D1FB5A6A61}" destId="{86D89F03-127C-49AD-A259-4252FEEED0AD}" srcOrd="5" destOrd="0" presId="urn:microsoft.com/office/officeart/2005/8/layout/hChevron3"/>
    <dgm:cxn modelId="{DB0C7119-B483-9649-A3CB-EF541FEFE04C}" type="presParOf" srcId="{ED923B2D-A1DE-4BD9-80A4-56D1FB5A6A61}" destId="{2C15BF5A-D194-44B6-B6E9-465624ED651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4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03130C-A8A9-4D5B-9DDB-DD47B6F50496}" type="doc">
      <dgm:prSet loTypeId="urn:microsoft.com/office/officeart/2005/8/layout/radial2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156AFE-4926-4F84-B1CE-F7E151EF6F4B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2800" dirty="0" smtClean="0">
              <a:solidFill>
                <a:srgbClr val="FFFFFF"/>
              </a:solidFill>
            </a:rPr>
            <a:t>Utility </a:t>
          </a:r>
        </a:p>
        <a:p>
          <a:r>
            <a:rPr lang="en-US" sz="2800" dirty="0" smtClean="0">
              <a:solidFill>
                <a:srgbClr val="FFFFFF"/>
              </a:solidFill>
            </a:rPr>
            <a:t>Data</a:t>
          </a:r>
          <a:endParaRPr lang="en-US" sz="2800" dirty="0">
            <a:solidFill>
              <a:srgbClr val="FFFFFF"/>
            </a:solidFill>
          </a:endParaRPr>
        </a:p>
      </dgm:t>
    </dgm:pt>
    <dgm:pt modelId="{E1E673F6-BA92-4BB1-9C0B-7485512A336D}" type="parTrans" cxnId="{E688D6C9-4529-4372-9727-65F28E33312F}">
      <dgm:prSet/>
      <dgm:spPr/>
      <dgm:t>
        <a:bodyPr/>
        <a:lstStyle/>
        <a:p>
          <a:endParaRPr lang="en-US" sz="1600"/>
        </a:p>
      </dgm:t>
    </dgm:pt>
    <dgm:pt modelId="{E10E35C5-36DF-4FA2-BEAC-E30B5531AD43}" type="sibTrans" cxnId="{E688D6C9-4529-4372-9727-65F28E33312F}">
      <dgm:prSet/>
      <dgm:spPr/>
      <dgm:t>
        <a:bodyPr/>
        <a:lstStyle/>
        <a:p>
          <a:endParaRPr lang="en-US" sz="1600"/>
        </a:p>
      </dgm:t>
    </dgm:pt>
    <dgm:pt modelId="{04474954-5087-49C9-9353-069C2D765B4E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</a:rPr>
            <a:t>Facility</a:t>
          </a:r>
        </a:p>
        <a:p>
          <a:r>
            <a:rPr lang="en-US" sz="2800" dirty="0" smtClean="0">
              <a:solidFill>
                <a:schemeClr val="bg1"/>
              </a:solidFill>
            </a:rPr>
            <a:t>Data</a:t>
          </a:r>
          <a:endParaRPr lang="en-US" sz="2800" dirty="0">
            <a:solidFill>
              <a:schemeClr val="bg1"/>
            </a:solidFill>
          </a:endParaRPr>
        </a:p>
      </dgm:t>
    </dgm:pt>
    <dgm:pt modelId="{CCFDBCE7-B57B-44AE-BF62-696E8CEDD223}" type="parTrans" cxnId="{A128F77B-4410-4FB5-9038-9C3724823FCE}">
      <dgm:prSet/>
      <dgm:spPr/>
      <dgm:t>
        <a:bodyPr/>
        <a:lstStyle/>
        <a:p>
          <a:endParaRPr lang="en-US" sz="1600"/>
        </a:p>
      </dgm:t>
    </dgm:pt>
    <dgm:pt modelId="{D89BDE37-6D50-4CE7-B64A-AAF1D22DB113}" type="sibTrans" cxnId="{A128F77B-4410-4FB5-9038-9C3724823FCE}">
      <dgm:prSet/>
      <dgm:spPr/>
      <dgm:t>
        <a:bodyPr/>
        <a:lstStyle/>
        <a:p>
          <a:endParaRPr lang="en-US" sz="1600"/>
        </a:p>
      </dgm:t>
    </dgm:pt>
    <dgm:pt modelId="{D13C6D96-9D61-4EEA-AF95-8AD9C395A045}" type="pres">
      <dgm:prSet presAssocID="{4D03130C-A8A9-4D5B-9DDB-DD47B6F5049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9EC9BF-DB70-4156-88CB-F097ED193BA3}" type="pres">
      <dgm:prSet presAssocID="{4D03130C-A8A9-4D5B-9DDB-DD47B6F50496}" presName="cycle" presStyleCnt="0"/>
      <dgm:spPr/>
    </dgm:pt>
    <dgm:pt modelId="{DD43F6B6-9165-49C4-9BF5-6CF61E77F4B3}" type="pres">
      <dgm:prSet presAssocID="{4D03130C-A8A9-4D5B-9DDB-DD47B6F50496}" presName="centerShape" presStyleCnt="0"/>
      <dgm:spPr/>
    </dgm:pt>
    <dgm:pt modelId="{40D7243D-E279-4EAE-8E12-DEF653AFF0FA}" type="pres">
      <dgm:prSet presAssocID="{4D03130C-A8A9-4D5B-9DDB-DD47B6F50496}" presName="connSite" presStyleLbl="node1" presStyleIdx="0" presStyleCnt="3"/>
      <dgm:spPr/>
    </dgm:pt>
    <dgm:pt modelId="{C659E043-A4AF-42C0-B31C-4842101C8EB1}" type="pres">
      <dgm:prSet presAssocID="{4D03130C-A8A9-4D5B-9DDB-DD47B6F50496}" presName="visible" presStyleLbl="node1" presStyleIdx="0" presStyleCnt="3"/>
      <dgm:spPr>
        <a:solidFill>
          <a:srgbClr val="008000"/>
        </a:solidFill>
      </dgm:spPr>
      <dgm:t>
        <a:bodyPr/>
        <a:lstStyle/>
        <a:p>
          <a:endParaRPr lang="en-US"/>
        </a:p>
      </dgm:t>
    </dgm:pt>
    <dgm:pt modelId="{A3960C20-36BD-4526-B6B0-A5D7B522EFE7}" type="pres">
      <dgm:prSet presAssocID="{E1E673F6-BA92-4BB1-9C0B-7485512A336D}" presName="Name25" presStyleLbl="parChTrans1D1" presStyleIdx="0" presStyleCnt="2"/>
      <dgm:spPr/>
      <dgm:t>
        <a:bodyPr/>
        <a:lstStyle/>
        <a:p>
          <a:endParaRPr lang="en-US"/>
        </a:p>
      </dgm:t>
    </dgm:pt>
    <dgm:pt modelId="{34E52B3C-EA18-4592-A9D5-F04DBEFE6977}" type="pres">
      <dgm:prSet presAssocID="{D0156AFE-4926-4F84-B1CE-F7E151EF6F4B}" presName="node" presStyleCnt="0"/>
      <dgm:spPr/>
    </dgm:pt>
    <dgm:pt modelId="{46DE1AA5-433B-4816-AA92-F2E67EA73CD9}" type="pres">
      <dgm:prSet presAssocID="{D0156AFE-4926-4F84-B1CE-F7E151EF6F4B}" presName="parentNode" presStyleLbl="node1" presStyleIdx="1" presStyleCnt="3" custLinFactNeighborY="-27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7BD4A-7E5E-4436-8CBB-3F2410DD03F6}" type="pres">
      <dgm:prSet presAssocID="{D0156AFE-4926-4F84-B1CE-F7E151EF6F4B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042E5-001E-40F4-A0BE-B0AFEE27C4C4}" type="pres">
      <dgm:prSet presAssocID="{CCFDBCE7-B57B-44AE-BF62-696E8CEDD223}" presName="Name25" presStyleLbl="parChTrans1D1" presStyleIdx="1" presStyleCnt="2"/>
      <dgm:spPr/>
      <dgm:t>
        <a:bodyPr/>
        <a:lstStyle/>
        <a:p>
          <a:endParaRPr lang="en-US"/>
        </a:p>
      </dgm:t>
    </dgm:pt>
    <dgm:pt modelId="{70B572CC-2646-49D1-9FC6-A50B08B00E3B}" type="pres">
      <dgm:prSet presAssocID="{04474954-5087-49C9-9353-069C2D765B4E}" presName="node" presStyleCnt="0"/>
      <dgm:spPr/>
    </dgm:pt>
    <dgm:pt modelId="{9629D27E-7DD6-458D-979A-0249BAB649E4}" type="pres">
      <dgm:prSet presAssocID="{04474954-5087-49C9-9353-069C2D765B4E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C01CC-17A8-4838-87F7-092702482988}" type="pres">
      <dgm:prSet presAssocID="{04474954-5087-49C9-9353-069C2D765B4E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CDC6A4-C381-BC40-A2F9-D546781D7936}" type="presOf" srcId="{D0156AFE-4926-4F84-B1CE-F7E151EF6F4B}" destId="{46DE1AA5-433B-4816-AA92-F2E67EA73CD9}" srcOrd="0" destOrd="0" presId="urn:microsoft.com/office/officeart/2005/8/layout/radial2"/>
    <dgm:cxn modelId="{A128F77B-4410-4FB5-9038-9C3724823FCE}" srcId="{4D03130C-A8A9-4D5B-9DDB-DD47B6F50496}" destId="{04474954-5087-49C9-9353-069C2D765B4E}" srcOrd="1" destOrd="0" parTransId="{CCFDBCE7-B57B-44AE-BF62-696E8CEDD223}" sibTransId="{D89BDE37-6D50-4CE7-B64A-AAF1D22DB113}"/>
    <dgm:cxn modelId="{CD7EFC19-36AE-8944-8E3F-142AAB1E9989}" type="presOf" srcId="{E1E673F6-BA92-4BB1-9C0B-7485512A336D}" destId="{A3960C20-36BD-4526-B6B0-A5D7B522EFE7}" srcOrd="0" destOrd="0" presId="urn:microsoft.com/office/officeart/2005/8/layout/radial2"/>
    <dgm:cxn modelId="{E688D6C9-4529-4372-9727-65F28E33312F}" srcId="{4D03130C-A8A9-4D5B-9DDB-DD47B6F50496}" destId="{D0156AFE-4926-4F84-B1CE-F7E151EF6F4B}" srcOrd="0" destOrd="0" parTransId="{E1E673F6-BA92-4BB1-9C0B-7485512A336D}" sibTransId="{E10E35C5-36DF-4FA2-BEAC-E30B5531AD43}"/>
    <dgm:cxn modelId="{18772829-6D0C-2D42-A407-1294D77D181D}" type="presOf" srcId="{CCFDBCE7-B57B-44AE-BF62-696E8CEDD223}" destId="{068042E5-001E-40F4-A0BE-B0AFEE27C4C4}" srcOrd="0" destOrd="0" presId="urn:microsoft.com/office/officeart/2005/8/layout/radial2"/>
    <dgm:cxn modelId="{471B2D99-1F4F-4645-80F1-D7463B65FFF5}" type="presOf" srcId="{4D03130C-A8A9-4D5B-9DDB-DD47B6F50496}" destId="{D13C6D96-9D61-4EEA-AF95-8AD9C395A045}" srcOrd="0" destOrd="0" presId="urn:microsoft.com/office/officeart/2005/8/layout/radial2"/>
    <dgm:cxn modelId="{48175B10-AB90-9C48-9899-C794B825CB94}" type="presOf" srcId="{04474954-5087-49C9-9353-069C2D765B4E}" destId="{9629D27E-7DD6-458D-979A-0249BAB649E4}" srcOrd="0" destOrd="0" presId="urn:microsoft.com/office/officeart/2005/8/layout/radial2"/>
    <dgm:cxn modelId="{10062C0E-8F9B-4148-9129-CF4008CCBC27}" type="presParOf" srcId="{D13C6D96-9D61-4EEA-AF95-8AD9C395A045}" destId="{3F9EC9BF-DB70-4156-88CB-F097ED193BA3}" srcOrd="0" destOrd="0" presId="urn:microsoft.com/office/officeart/2005/8/layout/radial2"/>
    <dgm:cxn modelId="{64CFCC30-461B-674F-A970-49FA2F032C37}" type="presParOf" srcId="{3F9EC9BF-DB70-4156-88CB-F097ED193BA3}" destId="{DD43F6B6-9165-49C4-9BF5-6CF61E77F4B3}" srcOrd="0" destOrd="0" presId="urn:microsoft.com/office/officeart/2005/8/layout/radial2"/>
    <dgm:cxn modelId="{6E4079E0-4D04-E548-9FA4-D28EB32B6F98}" type="presParOf" srcId="{DD43F6B6-9165-49C4-9BF5-6CF61E77F4B3}" destId="{40D7243D-E279-4EAE-8E12-DEF653AFF0FA}" srcOrd="0" destOrd="0" presId="urn:microsoft.com/office/officeart/2005/8/layout/radial2"/>
    <dgm:cxn modelId="{C9EE48C0-77C8-8E4E-8848-68D7CC971EEB}" type="presParOf" srcId="{DD43F6B6-9165-49C4-9BF5-6CF61E77F4B3}" destId="{C659E043-A4AF-42C0-B31C-4842101C8EB1}" srcOrd="1" destOrd="0" presId="urn:microsoft.com/office/officeart/2005/8/layout/radial2"/>
    <dgm:cxn modelId="{2F4B1856-A1F1-F04B-B52F-E3378F598FE2}" type="presParOf" srcId="{3F9EC9BF-DB70-4156-88CB-F097ED193BA3}" destId="{A3960C20-36BD-4526-B6B0-A5D7B522EFE7}" srcOrd="1" destOrd="0" presId="urn:microsoft.com/office/officeart/2005/8/layout/radial2"/>
    <dgm:cxn modelId="{329125A8-C161-544D-8A1A-4FFA5754BC97}" type="presParOf" srcId="{3F9EC9BF-DB70-4156-88CB-F097ED193BA3}" destId="{34E52B3C-EA18-4592-A9D5-F04DBEFE6977}" srcOrd="2" destOrd="0" presId="urn:microsoft.com/office/officeart/2005/8/layout/radial2"/>
    <dgm:cxn modelId="{1EA9CFDB-16A4-5B4C-9D3F-9C1C15A2B40B}" type="presParOf" srcId="{34E52B3C-EA18-4592-A9D5-F04DBEFE6977}" destId="{46DE1AA5-433B-4816-AA92-F2E67EA73CD9}" srcOrd="0" destOrd="0" presId="urn:microsoft.com/office/officeart/2005/8/layout/radial2"/>
    <dgm:cxn modelId="{6D9FBB9A-8C11-9D43-AA92-3BD3D9946EE3}" type="presParOf" srcId="{34E52B3C-EA18-4592-A9D5-F04DBEFE6977}" destId="{A6B7BD4A-7E5E-4436-8CBB-3F2410DD03F6}" srcOrd="1" destOrd="0" presId="urn:microsoft.com/office/officeart/2005/8/layout/radial2"/>
    <dgm:cxn modelId="{74A4904E-9655-E640-B173-B938DE7B468E}" type="presParOf" srcId="{3F9EC9BF-DB70-4156-88CB-F097ED193BA3}" destId="{068042E5-001E-40F4-A0BE-B0AFEE27C4C4}" srcOrd="3" destOrd="0" presId="urn:microsoft.com/office/officeart/2005/8/layout/radial2"/>
    <dgm:cxn modelId="{B849A6C7-2DDC-054B-AF5F-292A36C2C02E}" type="presParOf" srcId="{3F9EC9BF-DB70-4156-88CB-F097ED193BA3}" destId="{70B572CC-2646-49D1-9FC6-A50B08B00E3B}" srcOrd="4" destOrd="0" presId="urn:microsoft.com/office/officeart/2005/8/layout/radial2"/>
    <dgm:cxn modelId="{CC73CFFC-7C4E-CA4C-8AA4-7ACD20B8FEC8}" type="presParOf" srcId="{70B572CC-2646-49D1-9FC6-A50B08B00E3B}" destId="{9629D27E-7DD6-458D-979A-0249BAB649E4}" srcOrd="0" destOrd="0" presId="urn:microsoft.com/office/officeart/2005/8/layout/radial2"/>
    <dgm:cxn modelId="{3E77F0D8-6046-9349-882E-279844C5FF2A}" type="presParOf" srcId="{70B572CC-2646-49D1-9FC6-A50B08B00E3B}" destId="{B4DC01CC-17A8-4838-87F7-09270248298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D05D0-D060-4799-ABBC-FBABF55AAA97}">
      <dsp:nvSpPr>
        <dsp:cNvPr id="0" name=""/>
        <dsp:cNvSpPr/>
      </dsp:nvSpPr>
      <dsp:spPr>
        <a:xfrm>
          <a:off x="2344" y="0"/>
          <a:ext cx="2351856" cy="4571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3Q 2013</a:t>
          </a:r>
        </a:p>
      </dsp:txBody>
      <dsp:txXfrm>
        <a:off x="2344" y="0"/>
        <a:ext cx="2237556" cy="457199"/>
      </dsp:txXfrm>
    </dsp:sp>
    <dsp:sp modelId="{B2CF0B22-A7EB-43A6-AD7C-F4DFCD984EC3}">
      <dsp:nvSpPr>
        <dsp:cNvPr id="0" name=""/>
        <dsp:cNvSpPr/>
      </dsp:nvSpPr>
      <dsp:spPr>
        <a:xfrm>
          <a:off x="1883829" y="0"/>
          <a:ext cx="2351856" cy="457199"/>
        </a:xfrm>
        <a:prstGeom prst="chevron">
          <a:avLst/>
        </a:prstGeom>
        <a:solidFill>
          <a:schemeClr val="accent2">
            <a:hueOff val="3506125"/>
            <a:satOff val="-20632"/>
            <a:lumOff val="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4Q 2013 </a:t>
          </a:r>
          <a:endParaRPr lang="en-US" sz="2300" kern="1200" dirty="0"/>
        </a:p>
      </dsp:txBody>
      <dsp:txXfrm>
        <a:off x="2112429" y="0"/>
        <a:ext cx="1894657" cy="457199"/>
      </dsp:txXfrm>
    </dsp:sp>
    <dsp:sp modelId="{87391CBA-67D1-475B-9D0E-7E7239551038}">
      <dsp:nvSpPr>
        <dsp:cNvPr id="0" name=""/>
        <dsp:cNvSpPr/>
      </dsp:nvSpPr>
      <dsp:spPr>
        <a:xfrm>
          <a:off x="3765314" y="0"/>
          <a:ext cx="2351856" cy="457199"/>
        </a:xfrm>
        <a:prstGeom prst="chevron">
          <a:avLst/>
        </a:prstGeom>
        <a:solidFill>
          <a:schemeClr val="accent2">
            <a:hueOff val="7012249"/>
            <a:satOff val="-41263"/>
            <a:lumOff val="15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1Q 2014</a:t>
          </a:r>
          <a:endParaRPr lang="en-US" sz="2300" kern="1200" dirty="0"/>
        </a:p>
      </dsp:txBody>
      <dsp:txXfrm>
        <a:off x="3993914" y="0"/>
        <a:ext cx="1894657" cy="457199"/>
      </dsp:txXfrm>
    </dsp:sp>
    <dsp:sp modelId="{2C15BF5A-D194-44B6-B6E9-465624ED6517}">
      <dsp:nvSpPr>
        <dsp:cNvPr id="0" name=""/>
        <dsp:cNvSpPr/>
      </dsp:nvSpPr>
      <dsp:spPr>
        <a:xfrm>
          <a:off x="5646799" y="0"/>
          <a:ext cx="2351856" cy="457199"/>
        </a:xfrm>
        <a:prstGeom prst="chevron">
          <a:avLst/>
        </a:prstGeom>
        <a:solidFill>
          <a:schemeClr val="accent2">
            <a:hueOff val="10518374"/>
            <a:satOff val="-61895"/>
            <a:lumOff val="23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2Q 2014</a:t>
          </a:r>
          <a:endParaRPr lang="en-US" sz="2300" kern="1200" dirty="0"/>
        </a:p>
      </dsp:txBody>
      <dsp:txXfrm>
        <a:off x="5875399" y="0"/>
        <a:ext cx="1894657" cy="457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042E5-001E-40F4-A0BE-B0AFEE27C4C4}">
      <dsp:nvSpPr>
        <dsp:cNvPr id="0" name=""/>
        <dsp:cNvSpPr/>
      </dsp:nvSpPr>
      <dsp:spPr>
        <a:xfrm rot="1752472">
          <a:off x="2213605" y="3163473"/>
          <a:ext cx="866972" cy="67763"/>
        </a:xfrm>
        <a:custGeom>
          <a:avLst/>
          <a:gdLst/>
          <a:ahLst/>
          <a:cxnLst/>
          <a:rect l="0" t="0" r="0" b="0"/>
          <a:pathLst>
            <a:path>
              <a:moveTo>
                <a:pt x="0" y="33881"/>
              </a:moveTo>
              <a:lnTo>
                <a:pt x="866972" y="338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60C20-36BD-4526-B6B0-A5D7B522EFE7}">
      <dsp:nvSpPr>
        <dsp:cNvPr id="0" name=""/>
        <dsp:cNvSpPr/>
      </dsp:nvSpPr>
      <dsp:spPr>
        <a:xfrm rot="19800287">
          <a:off x="2209788" y="1670943"/>
          <a:ext cx="880039" cy="67763"/>
        </a:xfrm>
        <a:custGeom>
          <a:avLst/>
          <a:gdLst/>
          <a:ahLst/>
          <a:cxnLst/>
          <a:rect l="0" t="0" r="0" b="0"/>
          <a:pathLst>
            <a:path>
              <a:moveTo>
                <a:pt x="0" y="33881"/>
              </a:moveTo>
              <a:lnTo>
                <a:pt x="880039" y="338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9E043-A4AF-42C0-B31C-4842101C8EB1}">
      <dsp:nvSpPr>
        <dsp:cNvPr id="0" name=""/>
        <dsp:cNvSpPr/>
      </dsp:nvSpPr>
      <dsp:spPr>
        <a:xfrm>
          <a:off x="1044" y="1129872"/>
          <a:ext cx="2667855" cy="2667855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DE1AA5-433B-4816-AA92-F2E67EA73CD9}">
      <dsp:nvSpPr>
        <dsp:cNvPr id="0" name=""/>
        <dsp:cNvSpPr/>
      </dsp:nvSpPr>
      <dsp:spPr>
        <a:xfrm>
          <a:off x="2923700" y="284370"/>
          <a:ext cx="1600713" cy="1600713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FFFFFF"/>
              </a:solidFill>
            </a:rPr>
            <a:t>Utility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FFFFFF"/>
              </a:solidFill>
            </a:rPr>
            <a:t>Data</a:t>
          </a:r>
          <a:endParaRPr lang="en-US" sz="2800" kern="1200" dirty="0">
            <a:solidFill>
              <a:srgbClr val="FFFFFF"/>
            </a:solidFill>
          </a:endParaRPr>
        </a:p>
      </dsp:txBody>
      <dsp:txXfrm>
        <a:off x="3158119" y="518789"/>
        <a:ext cx="1131875" cy="1131875"/>
      </dsp:txXfrm>
    </dsp:sp>
    <dsp:sp modelId="{9629D27E-7DD6-458D-979A-0249BAB649E4}">
      <dsp:nvSpPr>
        <dsp:cNvPr id="0" name=""/>
        <dsp:cNvSpPr/>
      </dsp:nvSpPr>
      <dsp:spPr>
        <a:xfrm>
          <a:off x="2923700" y="2999089"/>
          <a:ext cx="1600713" cy="1600713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Facility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Data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3158119" y="3233508"/>
        <a:ext cx="1131875" cy="1131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514" y="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FA969-437D-493F-8C12-40EF78B800CA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18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514" y="882918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C5882-3103-43C6-A265-A633772079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21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2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r">
              <a:defRPr sz="1200"/>
            </a:lvl1pPr>
          </a:lstStyle>
          <a:p>
            <a:fld id="{7A9CB7F2-7AB4-4BD1-969B-A5336E861D54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6013" y="696913"/>
            <a:ext cx="4649787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57" tIns="46378" rIns="92757" bIns="4637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3" y="4415792"/>
            <a:ext cx="5505450" cy="4183380"/>
          </a:xfrm>
          <a:prstGeom prst="rect">
            <a:avLst/>
          </a:prstGeom>
        </p:spPr>
        <p:txBody>
          <a:bodyPr vert="horz" lIns="92757" tIns="46378" rIns="92757" bIns="4637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8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r">
              <a:defRPr sz="1200"/>
            </a:lvl1pPr>
          </a:lstStyle>
          <a:p>
            <a:fld id="{EC4827FB-0F8A-4AC9-B9E3-D810A565A0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9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CDE0A-83E0-4652-BCDE-D97AB5CB76E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700088"/>
            <a:ext cx="4641850" cy="3482975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3919" y="4410948"/>
            <a:ext cx="6113981" cy="4499716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spacing – line visual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5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 overlay – clean up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7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Insure to clarify the difference from Facility and Utility data (using GSA</a:t>
            </a:r>
            <a:r>
              <a:rPr lang="en-US" baseline="0" dirty="0" smtClean="0"/>
              <a:t> terms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4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Opportunity</a:t>
            </a:r>
            <a:r>
              <a:rPr lang="en-US" baseline="0" dirty="0" smtClean="0"/>
              <a:t> for Public Engagement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2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cleanup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timing of last bullet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92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9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0F5CF7-0EA2-4233-AB5C-DB21006C15AD}" type="slidenum">
              <a:rPr lang="fr-CA" smtClean="0"/>
              <a:pPr>
                <a:defRPr/>
              </a:pPr>
              <a:t>15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480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B8D6-68F5-8B41-BD0B-3407DB109D72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7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67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1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62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45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7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>
            <a:lvl1pPr algn="l">
              <a:defRPr sz="3600"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defRPr sz="2400">
                <a:latin typeface="Century Gothic" pitchFamily="34" charset="0"/>
              </a:defRPr>
            </a:lvl1pPr>
            <a:lvl2pPr>
              <a:defRPr sz="2000">
                <a:latin typeface="Century Gothic" pitchFamily="34" charset="0"/>
              </a:defRPr>
            </a:lvl2pPr>
            <a:lvl3pPr>
              <a:defRPr sz="1800">
                <a:latin typeface="Century Gothic" pitchFamily="34" charset="0"/>
              </a:defRPr>
            </a:lvl3pPr>
            <a:lvl4pPr>
              <a:defRPr sz="16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BB24-4885-4A53-A64F-EF42E04B6BDE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6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77CC-CF43-4B89-960E-24B78DA90593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4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D08C74B3-AED4-4791-A823-7E4933592E20}" type="datetime1">
              <a:rPr lang="en-US" sz="18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7/2/14</a:t>
            </a:fld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341D64-A1A5-4B08-823B-DB436CAA4F7B}" type="slidenum">
              <a:rPr 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76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28B1F-9712-4E00-9DC7-36DFCE816E0A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0CB7B6A-7F42-465E-B3C3-34DEE796D3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34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96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8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4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B8D6-68F5-8B41-BD0B-3407DB109D72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4" descr="Green Button Initiative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48129" cy="102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1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k.ewing@gsa.gov" TargetMode="External"/><Relationship Id="rId4" Type="http://schemas.openxmlformats.org/officeDocument/2006/relationships/hyperlink" Target="mailto:john.teeter@nist.gov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tags" Target="../tags/tag33.xml"/><Relationship Id="rId34" Type="http://schemas.openxmlformats.org/officeDocument/2006/relationships/slideLayout" Target="../slideLayouts/slideLayout2.xml"/><Relationship Id="rId35" Type="http://schemas.openxmlformats.org/officeDocument/2006/relationships/notesSlide" Target="../notesSlides/notesSlide6.xml"/><Relationship Id="rId36" Type="http://schemas.openxmlformats.org/officeDocument/2006/relationships/diagramData" Target="../diagrams/data1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37" Type="http://schemas.openxmlformats.org/officeDocument/2006/relationships/diagramLayout" Target="../diagrams/layout1.xml"/><Relationship Id="rId38" Type="http://schemas.openxmlformats.org/officeDocument/2006/relationships/diagramQuickStyle" Target="../diagrams/quickStyle1.xml"/><Relationship Id="rId39" Type="http://schemas.openxmlformats.org/officeDocument/2006/relationships/diagramColors" Target="../diagrams/colors1.xml"/><Relationship Id="rId40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reenbuttondata.org/fed-faq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04800"/>
            <a:ext cx="9144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5"/>
          <p:cNvSpPr txBox="1">
            <a:spLocks/>
          </p:cNvSpPr>
          <p:nvPr/>
        </p:nvSpPr>
        <p:spPr>
          <a:xfrm>
            <a:off x="560294" y="762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B5D73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+mj-lt"/>
              </a:rPr>
              <a:t>General Services Administration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    Green Button Pilot</a:t>
            </a:r>
            <a:endParaRPr lang="en-US" dirty="0" smtClean="0">
              <a:latin typeface="+mj-lt"/>
            </a:endParaRPr>
          </a:p>
        </p:txBody>
      </p:sp>
      <p:sp>
        <p:nvSpPr>
          <p:cNvPr id="8" name="Subtitle 22"/>
          <p:cNvSpPr txBox="1">
            <a:spLocks/>
          </p:cNvSpPr>
          <p:nvPr/>
        </p:nvSpPr>
        <p:spPr>
          <a:xfrm>
            <a:off x="13447" y="4038600"/>
            <a:ext cx="89154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None/>
              <a:defRPr sz="2800" kern="1200">
                <a:solidFill>
                  <a:srgbClr val="09428B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Mark Ewing, Director, GSA Energy Division, 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  <a:hlinkClick r:id="rId3"/>
              </a:rPr>
              <a:t>mark.ewing@gsa.gov</a:t>
            </a:r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endParaRPr lang="en-US" altLang="en-US" sz="1600" b="1" dirty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John Teeter, Computer Scientist,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NIST,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  <a:hlinkClick r:id="rId4"/>
              </a:rPr>
              <a:t>john.teeter@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  <a:hlinkClick r:id="rId4"/>
              </a:rPr>
              <a:t>nist.gov</a:t>
            </a:r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 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    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Presidential Innovation 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Fellow Alumni</a:t>
            </a:r>
          </a:p>
          <a:p>
            <a:pPr lvl="1" algn="l" fontAlgn="auto">
              <a:spcAft>
                <a:spcPts val="0"/>
              </a:spcAft>
            </a:pPr>
            <a:endParaRPr lang="en-US" sz="1200" b="1" dirty="0">
              <a:solidFill>
                <a:srgbClr val="09428B"/>
              </a:solidFill>
            </a:endParaRPr>
          </a:p>
        </p:txBody>
      </p:sp>
      <p:pic>
        <p:nvPicPr>
          <p:cNvPr id="10" name="Picture 11" descr="nistident_cent_300ppi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9" y="5794878"/>
            <a:ext cx="1815921" cy="8345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720" y="5715000"/>
            <a:ext cx="964080" cy="964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499" y="5638800"/>
            <a:ext cx="1061301" cy="1061301"/>
          </a:xfrm>
          <a:prstGeom prst="rect">
            <a:avLst/>
          </a:prstGeom>
        </p:spPr>
      </p:pic>
      <p:pic>
        <p:nvPicPr>
          <p:cNvPr id="13" name="Picture 12" descr="GreenButtonLeadBann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" y="1739900"/>
            <a:ext cx="7861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18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3.B.i - GSA Pilot Activities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742293"/>
              </p:ext>
            </p:extLst>
          </p:nvPr>
        </p:nvGraphicFramePr>
        <p:xfrm>
          <a:off x="685800" y="3886200"/>
          <a:ext cx="8001000" cy="457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6" r:lo="rId37" r:qs="rId38" r:cs="rId39"/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1523998" y="1532326"/>
            <a:ext cx="3200402" cy="2353874"/>
            <a:chOff x="1523998" y="1532326"/>
            <a:chExt cx="3200402" cy="2353874"/>
          </a:xfrm>
        </p:grpSpPr>
        <p:sp>
          <p:nvSpPr>
            <p:cNvPr id="6" name="milestoneshape"/>
            <p:cNvSpPr/>
            <p:nvPr/>
          </p:nvSpPr>
          <p:spPr>
            <a:xfrm rot="16200000">
              <a:off x="1593918" y="1593781"/>
              <a:ext cx="190500" cy="330339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7" name="milestoneshape"/>
            <p:cNvCxnSpPr/>
            <p:nvPr>
              <p:custDataLst>
                <p:tags r:id="rId31"/>
              </p:custDataLst>
            </p:nvPr>
          </p:nvCxnSpPr>
          <p:spPr>
            <a:xfrm>
              <a:off x="1523999" y="1663700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milestoneshape"/>
            <p:cNvSpPr txBox="1"/>
            <p:nvPr>
              <p:custDataLst>
                <p:tags r:id="rId32"/>
              </p:custDataLst>
            </p:nvPr>
          </p:nvSpPr>
          <p:spPr>
            <a:xfrm>
              <a:off x="1788270" y="1532326"/>
              <a:ext cx="2936130" cy="26930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smtClean="0"/>
                <a:t>OSTP/CEQ</a:t>
              </a:r>
              <a:r>
                <a:rPr lang="en-US" sz="1400" dirty="0" smtClean="0"/>
                <a:t>/GSA/NIST/DoE Pilot Plan</a:t>
              </a:r>
              <a:endParaRPr lang="en-US" sz="1400" dirty="0"/>
            </a:p>
          </p:txBody>
        </p:sp>
        <p:sp>
          <p:nvSpPr>
            <p:cNvPr id="9" name="milestoneshape"/>
            <p:cNvSpPr txBox="1"/>
            <p:nvPr>
              <p:custDataLst>
                <p:tags r:id="rId33"/>
              </p:custDataLst>
            </p:nvPr>
          </p:nvSpPr>
          <p:spPr>
            <a:xfrm>
              <a:off x="1788270" y="1869314"/>
              <a:ext cx="2422484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7/2013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743200" y="2743200"/>
            <a:ext cx="1981200" cy="1143000"/>
            <a:chOff x="2743200" y="2743200"/>
            <a:chExt cx="1981200" cy="1143000"/>
          </a:xfrm>
        </p:grpSpPr>
        <p:sp>
          <p:nvSpPr>
            <p:cNvPr id="13" name="milestoneshape"/>
            <p:cNvSpPr/>
            <p:nvPr/>
          </p:nvSpPr>
          <p:spPr>
            <a:xfrm rot="16200000">
              <a:off x="2760518" y="2789382"/>
              <a:ext cx="190500" cy="225136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4" name="milestoneshape"/>
            <p:cNvCxnSpPr/>
            <p:nvPr>
              <p:custDataLst>
                <p:tags r:id="rId28"/>
              </p:custDataLst>
            </p:nvPr>
          </p:nvCxnSpPr>
          <p:spPr>
            <a:xfrm>
              <a:off x="2743200" y="2806700"/>
              <a:ext cx="0" cy="1079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milestoneshape"/>
            <p:cNvSpPr txBox="1"/>
            <p:nvPr>
              <p:custDataLst>
                <p:tags r:id="rId29"/>
              </p:custDataLst>
            </p:nvPr>
          </p:nvSpPr>
          <p:spPr>
            <a:xfrm>
              <a:off x="2923309" y="2743200"/>
              <a:ext cx="1801091" cy="26930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Vendor Identification</a:t>
              </a:r>
            </a:p>
          </p:txBody>
        </p:sp>
        <p:sp>
          <p:nvSpPr>
            <p:cNvPr id="16" name="milestoneshape"/>
            <p:cNvSpPr txBox="1"/>
            <p:nvPr>
              <p:custDataLst>
                <p:tags r:id="rId30"/>
              </p:custDataLst>
            </p:nvPr>
          </p:nvSpPr>
          <p:spPr>
            <a:xfrm>
              <a:off x="2923309" y="2971800"/>
              <a:ext cx="1651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11/2013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257800" y="1600200"/>
            <a:ext cx="1676400" cy="2286000"/>
            <a:chOff x="5257800" y="1600200"/>
            <a:chExt cx="1676400" cy="2286000"/>
          </a:xfrm>
        </p:grpSpPr>
        <p:sp>
          <p:nvSpPr>
            <p:cNvPr id="18" name="milestoneshape"/>
            <p:cNvSpPr/>
            <p:nvPr/>
          </p:nvSpPr>
          <p:spPr>
            <a:xfrm rot="16200000">
              <a:off x="5257800" y="166370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9" name="milestoneshape"/>
            <p:cNvCxnSpPr/>
            <p:nvPr>
              <p:custDataLst>
                <p:tags r:id="rId25"/>
              </p:custDataLst>
            </p:nvPr>
          </p:nvCxnSpPr>
          <p:spPr>
            <a:xfrm>
              <a:off x="5257800" y="1663700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ilestoneshape"/>
            <p:cNvSpPr txBox="1"/>
            <p:nvPr>
              <p:custDataLst>
                <p:tags r:id="rId26"/>
              </p:custDataLst>
            </p:nvPr>
          </p:nvSpPr>
          <p:spPr>
            <a:xfrm>
              <a:off x="5410200" y="1600200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PEPCO Connect My Data Pilot</a:t>
              </a:r>
              <a:endParaRPr lang="en-US" sz="1400" dirty="0"/>
            </a:p>
          </p:txBody>
        </p:sp>
        <p:sp>
          <p:nvSpPr>
            <p:cNvPr id="21" name="milestoneshape"/>
            <p:cNvSpPr txBox="1"/>
            <p:nvPr>
              <p:custDataLst>
                <p:tags r:id="rId27"/>
              </p:custDataLst>
            </p:nvPr>
          </p:nvSpPr>
          <p:spPr>
            <a:xfrm>
              <a:off x="5410200" y="1983613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1/2013 – 2/2013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5714" y="4347030"/>
            <a:ext cx="1941286" cy="1246375"/>
            <a:chOff x="725714" y="4347030"/>
            <a:chExt cx="1941286" cy="1246375"/>
          </a:xfrm>
        </p:grpSpPr>
        <p:sp>
          <p:nvSpPr>
            <p:cNvPr id="23" name="milestoneshape"/>
            <p:cNvSpPr/>
            <p:nvPr/>
          </p:nvSpPr>
          <p:spPr>
            <a:xfrm rot="16200000">
              <a:off x="664103" y="5275951"/>
              <a:ext cx="348260" cy="225038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24" name="milestoneshape"/>
            <p:cNvCxnSpPr/>
            <p:nvPr>
              <p:custDataLst>
                <p:tags r:id="rId23"/>
              </p:custDataLst>
            </p:nvPr>
          </p:nvCxnSpPr>
          <p:spPr>
            <a:xfrm flipV="1">
              <a:off x="725714" y="4347030"/>
              <a:ext cx="0" cy="9721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milestoneshape"/>
            <p:cNvSpPr txBox="1"/>
            <p:nvPr>
              <p:custDataLst>
                <p:tags r:id="rId24"/>
              </p:custDataLst>
            </p:nvPr>
          </p:nvSpPr>
          <p:spPr>
            <a:xfrm>
              <a:off x="945659" y="5203042"/>
              <a:ext cx="1721341" cy="39036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Climate Action Plan</a:t>
              </a:r>
            </a:p>
            <a:p>
              <a:pPr algn="r">
                <a:lnSpc>
                  <a:spcPct val="80000"/>
                </a:lnSpc>
              </a:pPr>
              <a:r>
                <a:rPr lang="en-US" sz="1000" dirty="0" smtClean="0"/>
                <a:t>June 2013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010401" y="4353344"/>
            <a:ext cx="1897100" cy="1269917"/>
            <a:chOff x="7010399" y="4347030"/>
            <a:chExt cx="1693839" cy="1005960"/>
          </a:xfrm>
        </p:grpSpPr>
        <p:sp>
          <p:nvSpPr>
            <p:cNvPr id="29" name="milestoneshape"/>
            <p:cNvSpPr/>
            <p:nvPr/>
          </p:nvSpPr>
          <p:spPr>
            <a:xfrm rot="16200000">
              <a:off x="6977733" y="5021410"/>
              <a:ext cx="255834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30" name="milestoneshape"/>
            <p:cNvCxnSpPr/>
            <p:nvPr>
              <p:custDataLst>
                <p:tags r:id="rId21"/>
              </p:custDataLst>
            </p:nvPr>
          </p:nvCxnSpPr>
          <p:spPr>
            <a:xfrm flipV="1">
              <a:off x="7010399" y="4347030"/>
              <a:ext cx="1" cy="641712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lestoneshape"/>
            <p:cNvSpPr txBox="1"/>
            <p:nvPr>
              <p:custDataLst>
                <p:tags r:id="rId22"/>
              </p:custDataLst>
            </p:nvPr>
          </p:nvSpPr>
          <p:spPr>
            <a:xfrm>
              <a:off x="7239000" y="5003131"/>
              <a:ext cx="1465238" cy="34985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FEMP Guidance Initiated   </a:t>
              </a:r>
              <a:r>
                <a:rPr lang="en-US" sz="1000" dirty="0" smtClean="0"/>
                <a:t>Apr 2014</a:t>
              </a:r>
              <a:endParaRPr lang="en-US" sz="10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27285" y="4343399"/>
            <a:ext cx="1944915" cy="1254212"/>
            <a:chOff x="4227285" y="4343399"/>
            <a:chExt cx="1944915" cy="1254212"/>
          </a:xfrm>
        </p:grpSpPr>
        <p:sp>
          <p:nvSpPr>
            <p:cNvPr id="37" name="milestoneshape"/>
            <p:cNvSpPr/>
            <p:nvPr/>
          </p:nvSpPr>
          <p:spPr>
            <a:xfrm rot="16200000">
              <a:off x="4197284" y="5287802"/>
              <a:ext cx="263698" cy="203695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38" name="milestoneshape"/>
            <p:cNvCxnSpPr/>
            <p:nvPr>
              <p:custDataLst>
                <p:tags r:id="rId19"/>
              </p:custDataLst>
            </p:nvPr>
          </p:nvCxnSpPr>
          <p:spPr>
            <a:xfrm flipV="1">
              <a:off x="4227286" y="4343399"/>
              <a:ext cx="0" cy="944396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ilestoneshape"/>
            <p:cNvSpPr txBox="1"/>
            <p:nvPr>
              <p:custDataLst>
                <p:tags r:id="rId20"/>
              </p:custDataLst>
            </p:nvPr>
          </p:nvSpPr>
          <p:spPr>
            <a:xfrm>
              <a:off x="4432920" y="5181600"/>
              <a:ext cx="1739280" cy="41601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Presidential Memo</a:t>
              </a:r>
            </a:p>
            <a:p>
              <a:pPr algn="r">
                <a:lnSpc>
                  <a:spcPct val="80000"/>
                </a:lnSpc>
              </a:pPr>
              <a:r>
                <a:rPr lang="en-US" sz="1200" dirty="0" smtClean="0"/>
                <a:t>  </a:t>
              </a:r>
              <a:r>
                <a:rPr lang="en-US" sz="1000" dirty="0" smtClean="0"/>
                <a:t>Dec  2013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322286" y="2056967"/>
            <a:ext cx="2110634" cy="1829234"/>
            <a:chOff x="2322286" y="2056967"/>
            <a:chExt cx="2110634" cy="1829234"/>
          </a:xfrm>
        </p:grpSpPr>
        <p:sp>
          <p:nvSpPr>
            <p:cNvPr id="41" name="milestoneshape"/>
            <p:cNvSpPr/>
            <p:nvPr/>
          </p:nvSpPr>
          <p:spPr>
            <a:xfrm rot="16200000">
              <a:off x="2310528" y="2140064"/>
              <a:ext cx="214016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42" name="milestoneshape"/>
            <p:cNvCxnSpPr/>
            <p:nvPr>
              <p:custDataLst>
                <p:tags r:id="rId16"/>
              </p:custDataLst>
            </p:nvPr>
          </p:nvCxnSpPr>
          <p:spPr>
            <a:xfrm>
              <a:off x="2322286" y="2128306"/>
              <a:ext cx="0" cy="1757895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milestoneshape"/>
            <p:cNvSpPr txBox="1"/>
            <p:nvPr>
              <p:custDataLst>
                <p:tags r:id="rId17"/>
              </p:custDataLst>
            </p:nvPr>
          </p:nvSpPr>
          <p:spPr>
            <a:xfrm>
              <a:off x="2474686" y="2056967"/>
              <a:ext cx="1958234" cy="26930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Technical Discussions</a:t>
              </a:r>
            </a:p>
          </p:txBody>
        </p:sp>
        <p:sp>
          <p:nvSpPr>
            <p:cNvPr id="44" name="milestoneshape"/>
            <p:cNvSpPr txBox="1"/>
            <p:nvPr>
              <p:custDataLst>
                <p:tags r:id="rId18"/>
              </p:custDataLst>
            </p:nvPr>
          </p:nvSpPr>
          <p:spPr>
            <a:xfrm>
              <a:off x="2474686" y="2333981"/>
              <a:ext cx="1397000" cy="256819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8/2013 – 10/2013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46" name="milestoneshape"/>
          <p:cNvSpPr/>
          <p:nvPr/>
        </p:nvSpPr>
        <p:spPr>
          <a:xfrm rot="16200000">
            <a:off x="5816406" y="2993291"/>
            <a:ext cx="140089" cy="1905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47" name="milestoneshape"/>
          <p:cNvCxnSpPr/>
          <p:nvPr>
            <p:custDataLst>
              <p:tags r:id="rId1"/>
            </p:custDataLst>
          </p:nvPr>
        </p:nvCxnSpPr>
        <p:spPr>
          <a:xfrm flipH="1">
            <a:off x="5791199" y="3018497"/>
            <a:ext cx="1" cy="867704"/>
          </a:xfrm>
          <a:prstGeom prst="line">
            <a:avLst/>
          </a:prstGeom>
          <a:ln w="15875">
            <a:solidFill>
              <a:schemeClr val="accent1"/>
            </a:solidFill>
          </a:ln>
          <a:effectLst>
            <a:outerShdw blurRad="63500">
              <a:scrgbClr r="0" g="0" b="0">
                <a:alpha val="50000"/>
              </a:sc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milestoneshape"/>
          <p:cNvSpPr txBox="1"/>
          <p:nvPr>
            <p:custDataLst>
              <p:tags r:id="rId2"/>
            </p:custDataLst>
          </p:nvPr>
        </p:nvSpPr>
        <p:spPr>
          <a:xfrm>
            <a:off x="5943600" y="2895600"/>
            <a:ext cx="1524000" cy="441659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smtClean="0"/>
              <a:t>GSA Pilot Strategy</a:t>
            </a:r>
          </a:p>
          <a:p>
            <a:pPr>
              <a:lnSpc>
                <a:spcPct val="80000"/>
              </a:lnSpc>
            </a:pPr>
            <a:r>
              <a:rPr lang="en-US" sz="1400" dirty="0" smtClean="0"/>
              <a:t>Prepared/Initiated</a:t>
            </a:r>
            <a:endParaRPr lang="en-US" sz="1400" dirty="0"/>
          </a:p>
        </p:txBody>
      </p:sp>
      <p:sp>
        <p:nvSpPr>
          <p:cNvPr id="49" name="milestoneshape"/>
          <p:cNvSpPr txBox="1"/>
          <p:nvPr>
            <p:custDataLst>
              <p:tags r:id="rId3"/>
            </p:custDataLst>
          </p:nvPr>
        </p:nvSpPr>
        <p:spPr>
          <a:xfrm>
            <a:off x="5943600" y="3276600"/>
            <a:ext cx="1397000" cy="437220"/>
          </a:xfrm>
          <a:prstGeom prst="rect">
            <a:avLst/>
          </a:prstGeom>
          <a:noFill/>
        </p:spPr>
        <p:txBody>
          <a:bodyPr vert="horz" wrap="none" lIns="88900" tIns="1270" rIns="88900" bIns="44450" rtlCol="0" anchorCtr="0">
            <a:no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2/2014</a:t>
            </a:r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466443" y="2212213"/>
            <a:ext cx="1734457" cy="1673987"/>
            <a:chOff x="5466443" y="2212213"/>
            <a:chExt cx="1734457" cy="1673987"/>
          </a:xfrm>
        </p:grpSpPr>
        <p:sp>
          <p:nvSpPr>
            <p:cNvPr id="62" name="milestoneshape"/>
            <p:cNvSpPr/>
            <p:nvPr/>
          </p:nvSpPr>
          <p:spPr>
            <a:xfrm rot="16200000">
              <a:off x="5401124" y="2384578"/>
              <a:ext cx="321138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63" name="milestoneshape"/>
            <p:cNvCxnSpPr/>
            <p:nvPr>
              <p:custDataLst>
                <p:tags r:id="rId13"/>
              </p:custDataLst>
            </p:nvPr>
          </p:nvCxnSpPr>
          <p:spPr>
            <a:xfrm>
              <a:off x="5466443" y="2319259"/>
              <a:ext cx="0" cy="1566941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milestoneshape"/>
            <p:cNvSpPr txBox="1"/>
            <p:nvPr>
              <p:custDataLst>
                <p:tags r:id="rId14"/>
              </p:custDataLst>
            </p:nvPr>
          </p:nvSpPr>
          <p:spPr>
            <a:xfrm>
              <a:off x="5676900" y="2212213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EPA Technical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Discussions</a:t>
              </a:r>
            </a:p>
          </p:txBody>
        </p:sp>
        <p:sp>
          <p:nvSpPr>
            <p:cNvPr id="65" name="milestoneshape"/>
            <p:cNvSpPr txBox="1"/>
            <p:nvPr>
              <p:custDataLst>
                <p:tags r:id="rId15"/>
              </p:custDataLst>
            </p:nvPr>
          </p:nvSpPr>
          <p:spPr>
            <a:xfrm>
              <a:off x="5715000" y="2590801"/>
              <a:ext cx="1397000" cy="385366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2/2014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934200" y="1532325"/>
            <a:ext cx="1973298" cy="2353876"/>
            <a:chOff x="6934200" y="1532325"/>
            <a:chExt cx="1973298" cy="2353876"/>
          </a:xfrm>
        </p:grpSpPr>
        <p:sp>
          <p:nvSpPr>
            <p:cNvPr id="68" name="milestoneshape"/>
            <p:cNvSpPr/>
            <p:nvPr/>
          </p:nvSpPr>
          <p:spPr>
            <a:xfrm rot="16200000">
              <a:off x="6884314" y="1650087"/>
              <a:ext cx="290273" cy="190502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69" name="milestoneshape"/>
            <p:cNvCxnSpPr/>
            <p:nvPr>
              <p:custDataLst>
                <p:tags r:id="rId10"/>
              </p:custDataLst>
            </p:nvPr>
          </p:nvCxnSpPr>
          <p:spPr>
            <a:xfrm>
              <a:off x="6934200" y="1682776"/>
              <a:ext cx="0" cy="2203425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milestoneshape"/>
            <p:cNvSpPr txBox="1"/>
            <p:nvPr>
              <p:custDataLst>
                <p:tags r:id="rId11"/>
              </p:custDataLst>
            </p:nvPr>
          </p:nvSpPr>
          <p:spPr>
            <a:xfrm>
              <a:off x="7086599" y="1532325"/>
              <a:ext cx="1820899" cy="26930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DC Pilot Operational</a:t>
              </a:r>
              <a:endParaRPr lang="en-US" sz="1400" dirty="0"/>
            </a:p>
          </p:txBody>
        </p:sp>
        <p:sp>
          <p:nvSpPr>
            <p:cNvPr id="71" name="milestoneshape"/>
            <p:cNvSpPr txBox="1"/>
            <p:nvPr>
              <p:custDataLst>
                <p:tags r:id="rId12"/>
              </p:custDataLst>
            </p:nvPr>
          </p:nvSpPr>
          <p:spPr>
            <a:xfrm>
              <a:off x="7134391" y="1792520"/>
              <a:ext cx="1397000" cy="382186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4/2014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6200" y="3124200"/>
            <a:ext cx="1676400" cy="762000"/>
            <a:chOff x="3886200" y="3124200"/>
            <a:chExt cx="1676400" cy="762000"/>
          </a:xfrm>
        </p:grpSpPr>
        <p:sp>
          <p:nvSpPr>
            <p:cNvPr id="73" name="milestoneshape"/>
            <p:cNvSpPr/>
            <p:nvPr/>
          </p:nvSpPr>
          <p:spPr>
            <a:xfrm rot="16200000">
              <a:off x="3886200" y="318770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74" name="milestoneshape"/>
            <p:cNvCxnSpPr/>
            <p:nvPr>
              <p:custDataLst>
                <p:tags r:id="rId7"/>
              </p:custDataLst>
            </p:nvPr>
          </p:nvCxnSpPr>
          <p:spPr>
            <a:xfrm>
              <a:off x="3886200" y="3187700"/>
              <a:ext cx="0" cy="698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milestoneshape"/>
            <p:cNvSpPr txBox="1"/>
            <p:nvPr>
              <p:custDataLst>
                <p:tags r:id="rId8"/>
              </p:custDataLst>
            </p:nvPr>
          </p:nvSpPr>
          <p:spPr>
            <a:xfrm>
              <a:off x="4038600" y="3124200"/>
              <a:ext cx="1524000" cy="539122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DC Pilot Plan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err="1" smtClean="0"/>
                <a:t>FirstFuel</a:t>
              </a:r>
              <a:r>
                <a:rPr lang="en-US" sz="1200" dirty="0" smtClean="0"/>
                <a:t>/ 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smtClean="0"/>
                <a:t>PEPCO/Schneider</a:t>
              </a:r>
              <a:endParaRPr lang="en-US" sz="1200" dirty="0"/>
            </a:p>
          </p:txBody>
        </p:sp>
        <p:sp>
          <p:nvSpPr>
            <p:cNvPr id="76" name="milestoneshape"/>
            <p:cNvSpPr txBox="1"/>
            <p:nvPr>
              <p:custDataLst>
                <p:tags r:id="rId9"/>
              </p:custDataLst>
            </p:nvPr>
          </p:nvSpPr>
          <p:spPr>
            <a:xfrm>
              <a:off x="4038600" y="3621913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12/2013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447642" y="2590800"/>
            <a:ext cx="2001157" cy="1295401"/>
            <a:chOff x="3658987" y="2857519"/>
            <a:chExt cx="1676400" cy="1736127"/>
          </a:xfrm>
        </p:grpSpPr>
        <p:sp>
          <p:nvSpPr>
            <p:cNvPr id="78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79" name="milestoneshape"/>
            <p:cNvCxnSpPr/>
            <p:nvPr>
              <p:custDataLst>
                <p:tags r:id="rId4"/>
              </p:custDataLst>
            </p:nvPr>
          </p:nvCxnSpPr>
          <p:spPr>
            <a:xfrm>
              <a:off x="3658987" y="2921019"/>
              <a:ext cx="0" cy="1672627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milestoneshape"/>
            <p:cNvSpPr txBox="1"/>
            <p:nvPr>
              <p:custDataLst>
                <p:tags r:id="rId5"/>
              </p:custDataLst>
            </p:nvPr>
          </p:nvSpPr>
          <p:spPr>
            <a:xfrm>
              <a:off x="3811387" y="2857519"/>
              <a:ext cx="1524000" cy="591922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EPA Portfolio 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Manager</a:t>
              </a:r>
              <a:r>
                <a:rPr lang="en-US" sz="1400" dirty="0"/>
                <a:t> </a:t>
              </a:r>
              <a:r>
                <a:rPr lang="en-US" sz="1400" dirty="0" smtClean="0"/>
                <a:t>Plan</a:t>
              </a:r>
              <a:endParaRPr lang="en-US" sz="1400" dirty="0"/>
            </a:p>
          </p:txBody>
        </p:sp>
        <p:sp>
          <p:nvSpPr>
            <p:cNvPr id="81" name="milestoneshape"/>
            <p:cNvSpPr txBox="1"/>
            <p:nvPr>
              <p:custDataLst>
                <p:tags r:id="rId6"/>
              </p:custDataLst>
            </p:nvPr>
          </p:nvSpPr>
          <p:spPr>
            <a:xfrm>
              <a:off x="3811387" y="3343416"/>
              <a:ext cx="1397000" cy="228601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050" dirty="0" smtClean="0">
                  <a:solidFill>
                    <a:schemeClr val="tx2"/>
                  </a:solidFill>
                </a:rPr>
                <a:t>TBD</a:t>
              </a:r>
              <a:endParaRPr lang="en-US" sz="105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81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j-lt"/>
              </a:rPr>
              <a:t>Pilot Status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09" y="1219200"/>
            <a:ext cx="7439891" cy="4906963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800" dirty="0" smtClean="0">
                <a:latin typeface="+mn-lt"/>
              </a:rPr>
              <a:t>Utility Green Button data flowing to First Fuel</a:t>
            </a:r>
          </a:p>
          <a:p>
            <a:pPr>
              <a:spcBef>
                <a:spcPts val="1200"/>
              </a:spcBef>
            </a:pPr>
            <a:r>
              <a:rPr lang="en-US" sz="2800" dirty="0" smtClean="0">
                <a:latin typeface="+mn-lt"/>
              </a:rPr>
              <a:t>Green Button Certification for Schneider-Electric Energy Profiler Online (EPO) </a:t>
            </a:r>
            <a:r>
              <a:rPr lang="en-US" sz="2800" dirty="0">
                <a:latin typeface="+mn-lt"/>
              </a:rPr>
              <a:t>p</a:t>
            </a:r>
            <a:r>
              <a:rPr lang="en-US" sz="2800" dirty="0" smtClean="0">
                <a:latin typeface="+mn-lt"/>
              </a:rPr>
              <a:t>roduct</a:t>
            </a:r>
          </a:p>
          <a:p>
            <a:pPr>
              <a:spcBef>
                <a:spcPts val="1200"/>
              </a:spcBef>
            </a:pPr>
            <a:r>
              <a:rPr lang="en-US" sz="2800" dirty="0" smtClean="0">
                <a:latin typeface="+mn-lt"/>
              </a:rPr>
              <a:t>Schneider-Electric EEM product aggregating in facility data</a:t>
            </a:r>
          </a:p>
          <a:p>
            <a:pPr>
              <a:spcBef>
                <a:spcPts val="1200"/>
              </a:spcBef>
            </a:pPr>
            <a:r>
              <a:rPr lang="en-US" sz="2800" dirty="0" smtClean="0">
                <a:latin typeface="+mn-lt"/>
              </a:rPr>
              <a:t>Automated movement of data from both sources to First Fuel on a daily basis</a:t>
            </a:r>
          </a:p>
          <a:p>
            <a:pPr>
              <a:spcBef>
                <a:spcPts val="1200"/>
              </a:spcBef>
            </a:pPr>
            <a:r>
              <a:rPr lang="en-US" sz="2800" dirty="0" smtClean="0">
                <a:latin typeface="+mn-lt"/>
              </a:rPr>
              <a:t>Benchmarking by First Fuel</a:t>
            </a:r>
          </a:p>
          <a:p>
            <a:pPr>
              <a:spcBef>
                <a:spcPts val="1200"/>
              </a:spcBef>
            </a:pPr>
            <a:r>
              <a:rPr lang="en-US" sz="2800" dirty="0" smtClean="0">
                <a:latin typeface="+mn-lt"/>
              </a:rPr>
              <a:t>Pilot Summary and Lesson Learned to be finalized and delivered to FEMP</a:t>
            </a:r>
          </a:p>
        </p:txBody>
      </p:sp>
    </p:spTree>
    <p:extLst>
      <p:ext uri="{BB962C8B-B14F-4D97-AF65-F5344CB8AC3E}">
        <p14:creationId xmlns:p14="http://schemas.microsoft.com/office/powerpoint/2010/main" val="178462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55052" y="152400"/>
            <a:ext cx="7898347" cy="799089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Analytics </a:t>
            </a:r>
            <a:r>
              <a:rPr lang="en-US" sz="3600" dirty="0"/>
              <a:t>for Active Management</a:t>
            </a:r>
          </a:p>
        </p:txBody>
      </p:sp>
      <p:pic>
        <p:nvPicPr>
          <p:cNvPr id="5" name="Picture 4" descr="Screen Shot 2014-05-22 at 9.1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371600"/>
            <a:ext cx="6864350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5-22 at 9.1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82" y="1447800"/>
            <a:ext cx="4519096" cy="3429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55052" y="152400"/>
            <a:ext cx="7898347" cy="799089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Analytics for Active Management</a:t>
            </a:r>
          </a:p>
        </p:txBody>
      </p:sp>
      <p:pic>
        <p:nvPicPr>
          <p:cNvPr id="3" name="Picture 2" descr="Screen Shot 2014-05-22 at 9.1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447800"/>
            <a:ext cx="3930914" cy="2971800"/>
          </a:xfrm>
          <a:prstGeom prst="rect">
            <a:avLst/>
          </a:prstGeom>
        </p:spPr>
      </p:pic>
      <p:pic>
        <p:nvPicPr>
          <p:cNvPr id="4" name="Picture 3" descr="Screen Shot 2014-05-22 at 9.18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019550"/>
            <a:ext cx="3735103" cy="2609849"/>
          </a:xfrm>
          <a:prstGeom prst="rect">
            <a:avLst/>
          </a:prstGeom>
        </p:spPr>
      </p:pic>
      <p:pic>
        <p:nvPicPr>
          <p:cNvPr id="5" name="Picture 4" descr="Screen Shot 2014-05-22 at 9.18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7" y="4019551"/>
            <a:ext cx="3457493" cy="2609849"/>
          </a:xfrm>
          <a:prstGeom prst="rect">
            <a:avLst/>
          </a:prstGeom>
        </p:spPr>
      </p:pic>
      <p:pic>
        <p:nvPicPr>
          <p:cNvPr id="6" name="Picture 5" descr="Screen Shot 2014-05-22 at 9.17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86200"/>
            <a:ext cx="367269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8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+mj-lt"/>
              </a:rPr>
              <a:t>Agenda</a:t>
            </a:r>
            <a:endParaRPr lang="en-US" sz="44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2514600"/>
          </a:xfrm>
          <a:noFill/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200" dirty="0" smtClean="0">
                <a:latin typeface="+mn-lt"/>
              </a:rPr>
              <a:t>What is Green Button?   </a:t>
            </a:r>
            <a:r>
              <a:rPr lang="en-US" sz="2800" dirty="0" smtClean="0">
                <a:latin typeface="+mn-lt"/>
                <a:ea typeface="Wingdings"/>
                <a:cs typeface="Wingdings"/>
                <a:sym typeface="Wingdings"/>
              </a:rPr>
              <a:t></a:t>
            </a:r>
            <a:endParaRPr lang="en-US" sz="2800" dirty="0" smtClean="0">
              <a:latin typeface="+mn-lt"/>
            </a:endParaRPr>
          </a:p>
          <a:p>
            <a:pPr lvl="1">
              <a:spcBef>
                <a:spcPts val="1200"/>
              </a:spcBef>
            </a:pPr>
            <a:r>
              <a:rPr lang="en-US" sz="2400" dirty="0" smtClean="0">
                <a:latin typeface="+mn-lt"/>
              </a:rPr>
              <a:t>Brief history of the initiative, goals, current status</a:t>
            </a:r>
          </a:p>
          <a:p>
            <a:pPr>
              <a:spcBef>
                <a:spcPts val="1200"/>
              </a:spcBef>
            </a:pPr>
            <a:r>
              <a:rPr lang="en-US" sz="3200" dirty="0" smtClean="0">
                <a:latin typeface="+mn-lt"/>
              </a:rPr>
              <a:t>How might Green Button support MLS?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>
                <a:latin typeface="+mn-lt"/>
              </a:rPr>
              <a:t>Thoughts and Explorations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4038600"/>
            <a:ext cx="8610600" cy="2667000"/>
          </a:xfrm>
          <a:prstGeom prst="rect">
            <a:avLst/>
          </a:prstGeom>
          <a:noFill/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dk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dk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3800" dirty="0" smtClean="0">
                <a:latin typeface="+mn-lt"/>
              </a:rPr>
              <a:t>Recent GSA Pilot of Connect My Data </a:t>
            </a:r>
            <a:endParaRPr lang="en-US" sz="3800" dirty="0">
              <a:latin typeface="+mn-lt"/>
            </a:endParaRPr>
          </a:p>
          <a:p>
            <a:pPr lvl="1">
              <a:spcBef>
                <a:spcPts val="1200"/>
              </a:spcBef>
            </a:pPr>
            <a:r>
              <a:rPr lang="en-US" sz="2800" dirty="0">
                <a:latin typeface="+mn-lt"/>
              </a:rPr>
              <a:t>GSA Pilot: Goals and Achievements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latin typeface="+mn-lt"/>
              </a:rPr>
              <a:t>Detailed </a:t>
            </a:r>
            <a:r>
              <a:rPr lang="en-US" sz="3600" dirty="0" smtClean="0">
                <a:latin typeface="+mn-lt"/>
              </a:rPr>
              <a:t>Green Button Discussion</a:t>
            </a:r>
            <a:endParaRPr lang="en-US" sz="3600" dirty="0">
              <a:latin typeface="+mn-lt"/>
            </a:endParaRPr>
          </a:p>
          <a:p>
            <a:pPr lvl="1">
              <a:spcBef>
                <a:spcPts val="1200"/>
              </a:spcBef>
            </a:pPr>
            <a:r>
              <a:rPr lang="en-US" sz="2800" dirty="0">
                <a:latin typeface="+mn-lt"/>
              </a:rPr>
              <a:t>Overview of the Moving Parts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endParaRPr lang="en-US" sz="21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2173" y="3810000"/>
            <a:ext cx="12980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99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533400"/>
            <a:ext cx="8968266" cy="594408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981229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Smart Grid Consumer Domain  </a:t>
            </a:r>
            <a:endParaRPr lang="en-US" sz="36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61516"/>
            <a:ext cx="7578885" cy="594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1828800"/>
            <a:ext cx="534119" cy="6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3048000"/>
            <a:ext cx="534119" cy="6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5029200"/>
            <a:ext cx="534119" cy="6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5486400"/>
            <a:ext cx="534119" cy="6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119" y="3200400"/>
            <a:ext cx="534119" cy="6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422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990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 Green Button Privacy and Security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534400" cy="54102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+mn-lt"/>
              </a:rPr>
              <a:t>Data Security.</a:t>
            </a:r>
          </a:p>
          <a:p>
            <a:pPr lvl="1"/>
            <a:r>
              <a:rPr lang="en-US" dirty="0" smtClean="0">
                <a:latin typeface="+mn-lt"/>
              </a:rPr>
              <a:t>Standard Certificate Based HTTPS and SFTP </a:t>
            </a:r>
          </a:p>
          <a:p>
            <a:pPr lvl="1"/>
            <a:r>
              <a:rPr lang="en-US" dirty="0" smtClean="0">
                <a:latin typeface="+mn-lt"/>
              </a:rPr>
              <a:t>Uses IETF OAuth2 authorization</a:t>
            </a:r>
          </a:p>
          <a:p>
            <a:pPr lvl="1"/>
            <a:r>
              <a:rPr lang="en-US" dirty="0" smtClean="0">
                <a:latin typeface="+mn-lt"/>
              </a:rPr>
              <a:t>Requires 128 bit (Third Party) and 256 bit (Data Custodian) Transport Layer Security</a:t>
            </a:r>
          </a:p>
          <a:p>
            <a:pPr lvl="1"/>
            <a:r>
              <a:rPr lang="en-US" dirty="0" smtClean="0">
                <a:latin typeface="+mn-lt"/>
              </a:rPr>
              <a:t>Aligned with NIST best practices</a:t>
            </a:r>
          </a:p>
          <a:p>
            <a:pPr marL="457200" lvl="1" indent="0">
              <a:buNone/>
            </a:pPr>
            <a:endParaRPr lang="en-US" sz="2400" dirty="0" smtClean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Personal Identifiable Information (PII) </a:t>
            </a:r>
          </a:p>
          <a:p>
            <a:pPr lvl="1"/>
            <a:r>
              <a:rPr lang="en-US" dirty="0" smtClean="0">
                <a:latin typeface="+mn-lt"/>
              </a:rPr>
              <a:t>Certified Green Button Metered Data contains no PII</a:t>
            </a:r>
          </a:p>
          <a:p>
            <a:pPr lvl="1"/>
            <a:r>
              <a:rPr lang="en-US" dirty="0" smtClean="0">
                <a:latin typeface="+mn-lt"/>
              </a:rPr>
              <a:t>All Location information must be exchanged separately from Metered Data</a:t>
            </a:r>
          </a:p>
          <a:p>
            <a:pPr lvl="1"/>
            <a:r>
              <a:rPr lang="en-US" dirty="0" smtClean="0">
                <a:latin typeface="+mn-lt"/>
              </a:rPr>
              <a:t>Account and Portfolio information must be exchanged separately from Metered Data</a:t>
            </a:r>
          </a:p>
          <a:p>
            <a:pPr lvl="1"/>
            <a:r>
              <a:rPr lang="en-US" dirty="0" smtClean="0">
                <a:latin typeface="+mn-lt"/>
              </a:rPr>
              <a:t> DOE is leading a Voluntary Code of Conduct Stakeholder Process</a:t>
            </a:r>
          </a:p>
        </p:txBody>
      </p:sp>
    </p:spTree>
    <p:extLst>
      <p:ext uri="{BB962C8B-B14F-4D97-AF65-F5344CB8AC3E}">
        <p14:creationId xmlns:p14="http://schemas.microsoft.com/office/powerpoint/2010/main" val="221216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Both Utility and Facility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90600"/>
            <a:ext cx="533400" cy="24447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fld id="{8F51D3BC-0408-4D33-A480-2622FE9F5C94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8" name="Group 12"/>
          <p:cNvGrpSpPr/>
          <p:nvPr/>
        </p:nvGrpSpPr>
        <p:grpSpPr>
          <a:xfrm>
            <a:off x="304800" y="1473200"/>
            <a:ext cx="7086600" cy="4927600"/>
            <a:chOff x="1524000" y="1854200"/>
            <a:chExt cx="7086600" cy="4927600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4038600" y="4953000"/>
              <a:ext cx="609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38600" y="3276600"/>
              <a:ext cx="609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4020645027"/>
                </p:ext>
              </p:extLst>
            </p:nvPr>
          </p:nvGraphicFramePr>
          <p:xfrm>
            <a:off x="1524000" y="1854200"/>
            <a:ext cx="7086600" cy="4927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3352800"/>
              <a:ext cx="1667916" cy="192046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  <p:sp>
        <p:nvSpPr>
          <p:cNvPr id="12" name="Rectangle 11"/>
          <p:cNvSpPr/>
          <p:nvPr/>
        </p:nvSpPr>
        <p:spPr>
          <a:xfrm>
            <a:off x="6172200" y="1879431"/>
            <a:ext cx="2895600" cy="1600713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/>
          <p:cNvSpPr txBox="1"/>
          <p:nvPr/>
        </p:nvSpPr>
        <p:spPr>
          <a:xfrm>
            <a:off x="4953000" y="1199614"/>
            <a:ext cx="4114800" cy="5114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FontTx/>
              <a:buChar char="••"/>
            </a:pPr>
            <a:r>
              <a:rPr lang="en-US" sz="2000" dirty="0"/>
              <a:t>Measurements of power, energy, gas, water,  …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 smtClean="0"/>
              <a:t>Quality</a:t>
            </a:r>
            <a:r>
              <a:rPr lang="en-US" sz="2000" dirty="0"/>
              <a:t>: Raw, validated, estimated, …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/>
              <a:t>Source: Meter near real-time, utility back end, third party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/>
              <a:t>Economics: Consumers need to know the cost of their consumed power (but we did not construct a pricing model)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/>
              <a:t>Identification: by customer, device, </a:t>
            </a:r>
            <a:r>
              <a:rPr lang="en-US" sz="2000" dirty="0" smtClean="0"/>
              <a:t>location</a:t>
            </a:r>
            <a:endParaRPr lang="en-US" sz="2000" dirty="0"/>
          </a:p>
          <a:p>
            <a:pPr marL="171450" lvl="1" indent="-171450" defTabSz="7112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 smtClean="0"/>
              <a:t>Interval </a:t>
            </a:r>
            <a:r>
              <a:rPr lang="en-US" sz="2000" dirty="0"/>
              <a:t>data</a:t>
            </a:r>
          </a:p>
          <a:p>
            <a:pPr marL="171450" lvl="1" indent="-171450" defTabSz="7112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/>
              <a:t>Summary Information</a:t>
            </a:r>
          </a:p>
          <a:p>
            <a:pPr marL="171450" lvl="1" indent="-171450" defTabSz="7112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/>
              <a:t>Power Quality </a:t>
            </a:r>
            <a:r>
              <a:rPr lang="en-US" sz="2000" dirty="0" smtClean="0"/>
              <a:t>Metrics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929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Green Button Data Exchange</a:t>
            </a:r>
            <a:endParaRPr lang="en-US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4434" y="1828800"/>
            <a:ext cx="2133600" cy="25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Data Custodian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96434" y="1828800"/>
            <a:ext cx="2133600" cy="25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Third Party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19734" y="2443836"/>
            <a:ext cx="1143000" cy="831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Web Service Provider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6391734" y="2443836"/>
            <a:ext cx="1143000" cy="831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Web Service Consumer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610434" y="4806036"/>
            <a:ext cx="2104566" cy="144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Retail Customer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1819734" y="3434436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Web Portal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6391734" y="3460813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Web Portal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4105734" y="5034636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User (agent)</a:t>
            </a:r>
            <a:endParaRPr lang="en-US" sz="2000" dirty="0"/>
          </a:p>
        </p:txBody>
      </p:sp>
      <p:cxnSp>
        <p:nvCxnSpPr>
          <p:cNvPr id="12" name="Elbow Connector 11"/>
          <p:cNvCxnSpPr>
            <a:stCxn id="9" idx="2"/>
            <a:endCxn id="11" idx="1"/>
          </p:cNvCxnSpPr>
          <p:nvPr/>
        </p:nvCxnSpPr>
        <p:spPr>
          <a:xfrm rot="16200000" flipH="1">
            <a:off x="2619834" y="3891636"/>
            <a:ext cx="1257300" cy="1714500"/>
          </a:xfrm>
          <a:prstGeom prst="bentConnector2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962734" y="2971800"/>
            <a:ext cx="3429000" cy="0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62734" y="3200400"/>
            <a:ext cx="3429000" cy="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1" idx="0"/>
          </p:cNvCxnSpPr>
          <p:nvPr/>
        </p:nvCxnSpPr>
        <p:spPr>
          <a:xfrm>
            <a:off x="2962734" y="3777336"/>
            <a:ext cx="1714500" cy="125730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77234" y="3803713"/>
            <a:ext cx="1714500" cy="123092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27"/>
          <p:cNvSpPr txBox="1"/>
          <p:nvPr/>
        </p:nvSpPr>
        <p:spPr>
          <a:xfrm>
            <a:off x="3937310" y="3490555"/>
            <a:ext cx="159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+mn-lt"/>
              </a:rPr>
              <a:t>One-time Authorization</a:t>
            </a:r>
            <a:endParaRPr lang="en-US" sz="2000" dirty="0">
              <a:latin typeface="+mn-lt"/>
            </a:endParaRPr>
          </a:p>
        </p:txBody>
      </p:sp>
      <p:sp>
        <p:nvSpPr>
          <p:cNvPr id="20" name="TextBox 28"/>
          <p:cNvSpPr txBox="1"/>
          <p:nvPr/>
        </p:nvSpPr>
        <p:spPr>
          <a:xfrm>
            <a:off x="3571771" y="2602468"/>
            <a:ext cx="2290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</a:rPr>
              <a:t>Automated Transfer</a:t>
            </a:r>
            <a:endParaRPr lang="en-US" sz="2000" dirty="0">
              <a:latin typeface="+mn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686634" y="4120236"/>
            <a:ext cx="250676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39234" y="4120236"/>
            <a:ext cx="228600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35897" y="3167736"/>
            <a:ext cx="0" cy="41910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71800" y="2585364"/>
            <a:ext cx="3429000" cy="0"/>
          </a:xfrm>
          <a:prstGeom prst="straightConnector1">
            <a:avLst/>
          </a:prstGeom>
          <a:ln>
            <a:solidFill>
              <a:srgbClr val="66FF99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8"/>
          <p:cNvSpPr txBox="1"/>
          <p:nvPr/>
        </p:nvSpPr>
        <p:spPr>
          <a:xfrm>
            <a:off x="3371769" y="2133600"/>
            <a:ext cx="2648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</a:rPr>
              <a:t>Third Party Registration</a:t>
            </a:r>
            <a:endParaRPr lang="en-US" sz="2000" dirty="0">
              <a:latin typeface="+mn-l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7453" y="5301581"/>
            <a:ext cx="2021547" cy="94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2120" y="1219200"/>
            <a:ext cx="1920480" cy="97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531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 flipH="1" flipV="1">
            <a:off x="609600" y="2667000"/>
            <a:ext cx="381000" cy="2895600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Simple Agency Energy Manager</a:t>
            </a:r>
            <a:endParaRPr lang="en-US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828800"/>
            <a:ext cx="3000834" cy="25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Rural Co-op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96434" y="1828800"/>
            <a:ext cx="2790366" cy="25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Agency Energy Repository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71600" y="2521399"/>
            <a:ext cx="1143000" cy="831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Web Service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6781800" y="2443836"/>
            <a:ext cx="1143000" cy="831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Web Client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610434" y="4806036"/>
            <a:ext cx="2104566" cy="167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Agency Energy Manager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1371600" y="3434436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Web Portal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6781800" y="3460813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Web Portal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4105734" y="5034636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User (agent)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90800" y="2971800"/>
            <a:ext cx="4114800" cy="0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90800" y="3200400"/>
            <a:ext cx="4114800" cy="32664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1" idx="0"/>
          </p:cNvCxnSpPr>
          <p:nvPr/>
        </p:nvCxnSpPr>
        <p:spPr>
          <a:xfrm>
            <a:off x="2514600" y="3777336"/>
            <a:ext cx="2162634" cy="125730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77234" y="3803713"/>
            <a:ext cx="2104566" cy="123092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27"/>
          <p:cNvSpPr txBox="1"/>
          <p:nvPr/>
        </p:nvSpPr>
        <p:spPr>
          <a:xfrm>
            <a:off x="3937310" y="3490555"/>
            <a:ext cx="159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+mn-lt"/>
              </a:rPr>
              <a:t>One-time Authorization</a:t>
            </a:r>
            <a:endParaRPr lang="en-US" sz="2000" dirty="0">
              <a:latin typeface="+mn-lt"/>
            </a:endParaRPr>
          </a:p>
        </p:txBody>
      </p:sp>
      <p:sp>
        <p:nvSpPr>
          <p:cNvPr id="20" name="TextBox 28"/>
          <p:cNvSpPr txBox="1"/>
          <p:nvPr/>
        </p:nvSpPr>
        <p:spPr>
          <a:xfrm>
            <a:off x="3571771" y="2602468"/>
            <a:ext cx="2290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</a:rPr>
              <a:t>Automated Transfer</a:t>
            </a:r>
            <a:endParaRPr lang="en-US" sz="2000" dirty="0">
              <a:latin typeface="+mn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686634" y="4120236"/>
            <a:ext cx="250676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39234" y="4120236"/>
            <a:ext cx="228600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35897" y="3167736"/>
            <a:ext cx="0" cy="41910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90800" y="2649896"/>
            <a:ext cx="4114800" cy="17104"/>
          </a:xfrm>
          <a:prstGeom prst="straightConnector1">
            <a:avLst/>
          </a:prstGeom>
          <a:ln>
            <a:solidFill>
              <a:srgbClr val="66FF99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8"/>
          <p:cNvSpPr txBox="1"/>
          <p:nvPr/>
        </p:nvSpPr>
        <p:spPr>
          <a:xfrm>
            <a:off x="3527940" y="2209800"/>
            <a:ext cx="2256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</a:rPr>
              <a:t>Agency Registration</a:t>
            </a:r>
            <a:endParaRPr lang="en-US" sz="2000" dirty="0">
              <a:latin typeface="+mn-lt"/>
            </a:endParaRPr>
          </a:p>
        </p:txBody>
      </p:sp>
      <p:pic>
        <p:nvPicPr>
          <p:cNvPr id="3" name="Picture 2" descr="Screen-Shot-2014-05-22-at-1.10.31-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181600"/>
            <a:ext cx="2806700" cy="148012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85281" y="4849970"/>
            <a:ext cx="13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Utility 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6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400" dirty="0">
              <a:latin typeface="+mj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3800" dirty="0" smtClean="0"/>
              <a:t>GSA </a:t>
            </a:r>
            <a:r>
              <a:rPr lang="en-US" sz="3800" dirty="0"/>
              <a:t>Pilot of Connect My Data 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GSA Pilot: Goals and </a:t>
            </a:r>
            <a:r>
              <a:rPr lang="en-US" sz="2800" dirty="0" smtClean="0"/>
              <a:t>Achievements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3600" dirty="0"/>
              <a:t>Detailed Green Button Discussion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Overview of the Moving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3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/>
          <p:nvPr/>
        </p:nvCxnSpPr>
        <p:spPr>
          <a:xfrm>
            <a:off x="2453696" y="1834236"/>
            <a:ext cx="4099504" cy="1137564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301296" y="1594764"/>
            <a:ext cx="4251904" cy="1377036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118959" y="870554"/>
            <a:ext cx="4434241" cy="2101246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076422" y="634114"/>
            <a:ext cx="4430937" cy="2337686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164486" y="1257825"/>
            <a:ext cx="4388714" cy="1713975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207550" y="375564"/>
            <a:ext cx="2467434" cy="2520036"/>
            <a:chOff x="228600" y="1342450"/>
            <a:chExt cx="3000834" cy="2520036"/>
          </a:xfrm>
        </p:grpSpPr>
        <p:sp>
          <p:nvSpPr>
            <p:cNvPr id="56" name="Rectangle 55"/>
            <p:cNvSpPr/>
            <p:nvPr/>
          </p:nvSpPr>
          <p:spPr>
            <a:xfrm>
              <a:off x="228600" y="1342450"/>
              <a:ext cx="3000834" cy="2520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Building 5 EMS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1143000" y="2035049"/>
              <a:ext cx="1143000" cy="83140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/>
                <a:t>Web Service</a:t>
              </a:r>
              <a:endParaRPr lang="en-US" sz="1600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1143000" y="2948086"/>
              <a:ext cx="1143000" cy="6858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Web Portal</a:t>
              </a:r>
              <a:endParaRPr lang="en-US" sz="20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51966" y="685800"/>
            <a:ext cx="2467434" cy="2520036"/>
            <a:chOff x="228600" y="1342450"/>
            <a:chExt cx="3000834" cy="2520036"/>
          </a:xfrm>
        </p:grpSpPr>
        <p:sp>
          <p:nvSpPr>
            <p:cNvPr id="53" name="Rounded Rectangle 52"/>
            <p:cNvSpPr/>
            <p:nvPr/>
          </p:nvSpPr>
          <p:spPr>
            <a:xfrm>
              <a:off x="1143000" y="2035049"/>
              <a:ext cx="1143000" cy="83140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/>
                <a:t>Web Service</a:t>
              </a:r>
              <a:endParaRPr lang="en-US" sz="16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8600" y="1342450"/>
              <a:ext cx="3000834" cy="2520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Building 4 EMS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143000" y="2948086"/>
              <a:ext cx="1143000" cy="6858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Web Portal</a:t>
              </a:r>
              <a:endParaRPr lang="en-US" sz="20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0566" y="990600"/>
            <a:ext cx="2467434" cy="2520036"/>
            <a:chOff x="193289" y="1184614"/>
            <a:chExt cx="3000834" cy="2520036"/>
          </a:xfrm>
        </p:grpSpPr>
        <p:sp>
          <p:nvSpPr>
            <p:cNvPr id="48" name="Rectangle 47"/>
            <p:cNvSpPr/>
            <p:nvPr/>
          </p:nvSpPr>
          <p:spPr>
            <a:xfrm>
              <a:off x="193289" y="1184614"/>
              <a:ext cx="3000834" cy="2520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Building 3 EMS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143000" y="2035049"/>
              <a:ext cx="1143000" cy="83140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/>
                <a:t>Web Service</a:t>
              </a:r>
              <a:endParaRPr lang="en-US" sz="1600" dirty="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143000" y="2948086"/>
              <a:ext cx="1143000" cy="6858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Web Portal</a:t>
              </a:r>
              <a:endParaRPr lang="en-US" sz="20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62000" y="1295400"/>
            <a:ext cx="2467434" cy="2520036"/>
            <a:chOff x="228600" y="1342450"/>
            <a:chExt cx="3000834" cy="2520036"/>
          </a:xfrm>
        </p:grpSpPr>
        <p:sp>
          <p:nvSpPr>
            <p:cNvPr id="32" name="Rectangle 31"/>
            <p:cNvSpPr/>
            <p:nvPr/>
          </p:nvSpPr>
          <p:spPr>
            <a:xfrm>
              <a:off x="228600" y="1342450"/>
              <a:ext cx="3000834" cy="2520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Building 2 EMS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143000" y="2035049"/>
              <a:ext cx="1143000" cy="83140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/>
                <a:t>Web Service</a:t>
              </a:r>
              <a:endParaRPr lang="en-US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143000" y="2948086"/>
              <a:ext cx="1143000" cy="6858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Web Portal</a:t>
              </a:r>
              <a:endParaRPr lang="en-US" sz="20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61566" y="1594764"/>
            <a:ext cx="2467434" cy="2520036"/>
            <a:chOff x="228600" y="1342450"/>
            <a:chExt cx="3000834" cy="2520036"/>
          </a:xfrm>
        </p:grpSpPr>
        <p:sp>
          <p:nvSpPr>
            <p:cNvPr id="28" name="Rectangle 27"/>
            <p:cNvSpPr/>
            <p:nvPr/>
          </p:nvSpPr>
          <p:spPr>
            <a:xfrm>
              <a:off x="228600" y="1342450"/>
              <a:ext cx="3000834" cy="2520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Building 1 EMS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143000" y="2035049"/>
              <a:ext cx="1143000" cy="83140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/>
                <a:t>Web Service</a:t>
              </a:r>
              <a:endParaRPr lang="en-US" sz="1600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143000" y="2948086"/>
              <a:ext cx="1143000" cy="6858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Web Portal</a:t>
              </a:r>
              <a:endParaRPr lang="en-US" sz="20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       </a:t>
            </a:r>
            <a:r>
              <a:rPr lang="en-US" dirty="0" smtClean="0">
                <a:latin typeface="+mj-lt"/>
              </a:rPr>
              <a:t>  GSA Pilot Scenario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            Five Buildings</a:t>
            </a:r>
            <a:endParaRPr lang="en-US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24600" y="1828800"/>
            <a:ext cx="1905000" cy="25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First Fuel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705600" y="2443836"/>
            <a:ext cx="1143000" cy="831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Web Client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762834" y="4806036"/>
            <a:ext cx="2104566" cy="167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GSA Energy Manager</a:t>
            </a:r>
            <a:endParaRPr lang="en-US" sz="20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1266366" y="2051964"/>
            <a:ext cx="2467434" cy="2520036"/>
            <a:chOff x="990600" y="1828800"/>
            <a:chExt cx="2467434" cy="2520036"/>
          </a:xfrm>
        </p:grpSpPr>
        <p:sp>
          <p:nvSpPr>
            <p:cNvPr id="4" name="Rectangle 3"/>
            <p:cNvSpPr/>
            <p:nvPr/>
          </p:nvSpPr>
          <p:spPr>
            <a:xfrm>
              <a:off x="990600" y="1828800"/>
              <a:ext cx="2467434" cy="25200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Pepco Holdings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371600" y="2521399"/>
              <a:ext cx="1143000" cy="83140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/>
                <a:t>Web Service</a:t>
              </a:r>
              <a:endParaRPr lang="en-US" sz="16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371600" y="3434436"/>
              <a:ext cx="1143000" cy="68580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/>
                <a:t>Web Portal</a:t>
              </a:r>
              <a:endParaRPr lang="en-US" sz="2000" dirty="0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781800" y="3460813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Web Portal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4267200" y="5034636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User (agent)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90800" y="2971800"/>
            <a:ext cx="4114800" cy="0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90800" y="3200400"/>
            <a:ext cx="4114800" cy="32664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1" idx="0"/>
          </p:cNvCxnSpPr>
          <p:nvPr/>
        </p:nvCxnSpPr>
        <p:spPr>
          <a:xfrm>
            <a:off x="2790366" y="4000500"/>
            <a:ext cx="2048334" cy="1034136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838700" y="3803713"/>
            <a:ext cx="1943100" cy="123092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27"/>
          <p:cNvSpPr txBox="1"/>
          <p:nvPr/>
        </p:nvSpPr>
        <p:spPr>
          <a:xfrm>
            <a:off x="3937310" y="3490555"/>
            <a:ext cx="159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+mn-lt"/>
              </a:rPr>
              <a:t>One-time Authorization</a:t>
            </a:r>
            <a:endParaRPr lang="en-US" sz="2000" dirty="0">
              <a:latin typeface="+mn-lt"/>
            </a:endParaRPr>
          </a:p>
        </p:txBody>
      </p:sp>
      <p:sp>
        <p:nvSpPr>
          <p:cNvPr id="20" name="TextBox 28"/>
          <p:cNvSpPr txBox="1"/>
          <p:nvPr/>
        </p:nvSpPr>
        <p:spPr>
          <a:xfrm>
            <a:off x="3708579" y="25908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+mn-lt"/>
              </a:rPr>
              <a:t>Automated Transfer</a:t>
            </a:r>
            <a:endParaRPr lang="en-US" sz="1800" dirty="0">
              <a:latin typeface="+mn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686634" y="4120236"/>
            <a:ext cx="250676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39234" y="4120236"/>
            <a:ext cx="228600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35897" y="3167736"/>
            <a:ext cx="0" cy="41910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57200" y="4876800"/>
            <a:ext cx="323678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New </a:t>
            </a:r>
            <a:r>
              <a:rPr lang="en-US" dirty="0"/>
              <a:t>Executive Office </a:t>
            </a:r>
            <a:r>
              <a:rPr lang="en-US" dirty="0" smtClean="0"/>
              <a:t>Building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Department </a:t>
            </a:r>
            <a:r>
              <a:rPr lang="en-US" dirty="0"/>
              <a:t>of </a:t>
            </a:r>
            <a:r>
              <a:rPr lang="en-US" dirty="0" smtClean="0"/>
              <a:t>Education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Orville </a:t>
            </a:r>
            <a:r>
              <a:rPr lang="en-US" dirty="0"/>
              <a:t>Wright (</a:t>
            </a:r>
            <a:r>
              <a:rPr lang="en-US" dirty="0" smtClean="0"/>
              <a:t>FOB10A)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Switzer FB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National </a:t>
            </a:r>
            <a:r>
              <a:rPr lang="en-US" dirty="0"/>
              <a:t>Building </a:t>
            </a:r>
            <a:r>
              <a:rPr lang="en-US" b="1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0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General Federal Support</a:t>
            </a:r>
            <a:endParaRPr lang="en-US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828800"/>
            <a:ext cx="3000834" cy="25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Utility or</a:t>
            </a:r>
          </a:p>
          <a:p>
            <a:pPr algn="ctr"/>
            <a:r>
              <a:rPr lang="en-US" dirty="0" smtClean="0"/>
              <a:t>Energy Management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96434" y="1828800"/>
            <a:ext cx="2790366" cy="25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Agency or</a:t>
            </a:r>
          </a:p>
          <a:p>
            <a:pPr algn="ctr"/>
            <a:r>
              <a:rPr lang="en-US" dirty="0" smtClean="0"/>
              <a:t> Contracted Third Party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71600" y="2521399"/>
            <a:ext cx="1143000" cy="831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Web Service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6781800" y="2443836"/>
            <a:ext cx="1143000" cy="831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Web Client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610434" y="4806036"/>
            <a:ext cx="2104566" cy="167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Agency Energy Manager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1371600" y="3434436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Web Portal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6781800" y="3460813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Web Portal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4105734" y="5034636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User (agent)</a:t>
            </a:r>
            <a:endParaRPr lang="en-US" sz="2000" dirty="0"/>
          </a:p>
        </p:txBody>
      </p:sp>
      <p:cxnSp>
        <p:nvCxnSpPr>
          <p:cNvPr id="12" name="Elbow Connector 11"/>
          <p:cNvCxnSpPr>
            <a:stCxn id="9" idx="2"/>
            <a:endCxn id="11" idx="1"/>
          </p:cNvCxnSpPr>
          <p:nvPr/>
        </p:nvCxnSpPr>
        <p:spPr>
          <a:xfrm rot="16200000" flipH="1">
            <a:off x="2395767" y="3667569"/>
            <a:ext cx="1257300" cy="2162634"/>
          </a:xfrm>
          <a:prstGeom prst="bentConnector2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590800" y="2971800"/>
            <a:ext cx="4114800" cy="0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90800" y="3200400"/>
            <a:ext cx="4114800" cy="32664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1" idx="0"/>
          </p:cNvCxnSpPr>
          <p:nvPr/>
        </p:nvCxnSpPr>
        <p:spPr>
          <a:xfrm>
            <a:off x="2514600" y="3777336"/>
            <a:ext cx="2162634" cy="125730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77234" y="3803713"/>
            <a:ext cx="2104566" cy="123092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27"/>
          <p:cNvSpPr txBox="1"/>
          <p:nvPr/>
        </p:nvSpPr>
        <p:spPr>
          <a:xfrm>
            <a:off x="3937310" y="3490555"/>
            <a:ext cx="159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+mn-lt"/>
              </a:rPr>
              <a:t>One-time Authorization</a:t>
            </a:r>
            <a:endParaRPr lang="en-US" sz="2000" dirty="0">
              <a:latin typeface="+mn-lt"/>
            </a:endParaRPr>
          </a:p>
        </p:txBody>
      </p:sp>
      <p:sp>
        <p:nvSpPr>
          <p:cNvPr id="20" name="TextBox 28"/>
          <p:cNvSpPr txBox="1"/>
          <p:nvPr/>
        </p:nvSpPr>
        <p:spPr>
          <a:xfrm>
            <a:off x="3571771" y="2602468"/>
            <a:ext cx="2290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</a:rPr>
              <a:t>Automated Transfer</a:t>
            </a:r>
            <a:endParaRPr lang="en-US" sz="2000" dirty="0">
              <a:latin typeface="+mn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686634" y="4120236"/>
            <a:ext cx="250676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39234" y="4120236"/>
            <a:ext cx="228600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35897" y="3167736"/>
            <a:ext cx="0" cy="41910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90800" y="2585364"/>
            <a:ext cx="4114800" cy="17104"/>
          </a:xfrm>
          <a:prstGeom prst="straightConnector1">
            <a:avLst/>
          </a:prstGeom>
          <a:ln>
            <a:solidFill>
              <a:srgbClr val="66FF99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8"/>
          <p:cNvSpPr txBox="1"/>
          <p:nvPr/>
        </p:nvSpPr>
        <p:spPr>
          <a:xfrm>
            <a:off x="3581400" y="2216032"/>
            <a:ext cx="2256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</a:rPr>
              <a:t>Agency Registration</a:t>
            </a:r>
            <a:endParaRPr lang="en-US" sz="2000" dirty="0">
              <a:latin typeface="+mn-lt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7453" y="5301581"/>
            <a:ext cx="2021547" cy="94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2120" y="1231328"/>
            <a:ext cx="1920480" cy="97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44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55052" y="152400"/>
            <a:ext cx="7898347" cy="799089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Value Propositions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066800"/>
            <a:ext cx="7924800" cy="504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dirty="0"/>
              <a:t>Cost Effective Improvements to Advanced Metering </a:t>
            </a:r>
            <a:r>
              <a:rPr lang="en-US" sz="3200" dirty="0" smtClean="0"/>
              <a:t>Infrastructure</a:t>
            </a:r>
          </a:p>
          <a:p>
            <a:pPr>
              <a:defRPr/>
            </a:pPr>
            <a:endParaRPr lang="en-US" sz="1600" dirty="0"/>
          </a:p>
          <a:p>
            <a:pPr marL="342900" indent="-342900">
              <a:spcBef>
                <a:spcPts val="1200"/>
              </a:spcBef>
              <a:buFont typeface="Arial"/>
              <a:buChar char="•"/>
              <a:defRPr/>
            </a:pPr>
            <a:r>
              <a:rPr lang="en-US" sz="2400" dirty="0" smtClean="0"/>
              <a:t>Utility did not charge </a:t>
            </a:r>
            <a:r>
              <a:rPr lang="en-US" sz="2400" dirty="0"/>
              <a:t>additional fees for Green Button </a:t>
            </a:r>
            <a:r>
              <a:rPr lang="en-US" sz="2400" dirty="0" smtClean="0"/>
              <a:t>capabilities</a:t>
            </a:r>
          </a:p>
          <a:p>
            <a:pPr marL="342900" indent="-342900">
              <a:spcBef>
                <a:spcPts val="1200"/>
              </a:spcBef>
              <a:buFont typeface="Arial"/>
              <a:buChar char="•"/>
              <a:defRPr/>
            </a:pPr>
            <a:r>
              <a:rPr lang="en-US" sz="2400" dirty="0" smtClean="0"/>
              <a:t>Offsets </a:t>
            </a:r>
            <a:r>
              <a:rPr lang="en-US" sz="2400" dirty="0"/>
              <a:t>GSA’s </a:t>
            </a:r>
            <a:r>
              <a:rPr lang="en-US" sz="2400" dirty="0" smtClean="0"/>
              <a:t>capital expenditure </a:t>
            </a:r>
            <a:r>
              <a:rPr lang="en-US" sz="2400" dirty="0"/>
              <a:t>to install additional metering where utility interval data is </a:t>
            </a:r>
            <a:r>
              <a:rPr lang="en-US" sz="2400" dirty="0" smtClean="0"/>
              <a:t>available</a:t>
            </a:r>
          </a:p>
          <a:p>
            <a:pPr marL="342900" indent="-342900">
              <a:spcBef>
                <a:spcPts val="1200"/>
              </a:spcBef>
              <a:buFont typeface="Arial"/>
              <a:buChar char="•"/>
              <a:defRPr/>
            </a:pPr>
            <a:r>
              <a:rPr lang="en-US" sz="2400" dirty="0" smtClean="0"/>
              <a:t>Offsets </a:t>
            </a:r>
            <a:r>
              <a:rPr lang="en-US" sz="2400" dirty="0"/>
              <a:t>O&amp;M costs associated with maintaining </a:t>
            </a:r>
            <a:r>
              <a:rPr lang="en-US" sz="2400" dirty="0" smtClean="0"/>
              <a:t>meters</a:t>
            </a:r>
            <a:endParaRPr lang="en-US" sz="2400" dirty="0"/>
          </a:p>
          <a:p>
            <a:pPr marL="342900" indent="-342900">
              <a:spcBef>
                <a:spcPts val="1200"/>
              </a:spcBef>
              <a:buFont typeface="Arial"/>
              <a:buChar char="•"/>
              <a:defRPr/>
            </a:pPr>
            <a:r>
              <a:rPr lang="en-US" sz="2400" dirty="0" smtClean="0"/>
              <a:t>Compatible with agency metering systems</a:t>
            </a:r>
          </a:p>
          <a:p>
            <a:pPr marL="342900" indent="-342900">
              <a:spcBef>
                <a:spcPts val="1200"/>
              </a:spcBef>
              <a:buFont typeface="Arial"/>
              <a:buChar char="•"/>
              <a:defRPr/>
            </a:pPr>
            <a:r>
              <a:rPr lang="en-US" sz="2400" dirty="0"/>
              <a:t>Green Button </a:t>
            </a:r>
            <a:r>
              <a:rPr lang="en-US" sz="2400" dirty="0" smtClean="0"/>
              <a:t>can lower </a:t>
            </a:r>
            <a:r>
              <a:rPr lang="en-US" sz="2400" dirty="0"/>
              <a:t>the cost of deployment for agency energy management </a:t>
            </a:r>
          </a:p>
        </p:txBody>
      </p:sp>
    </p:spTree>
    <p:extLst>
      <p:ext uri="{BB962C8B-B14F-4D97-AF65-F5344CB8AC3E}">
        <p14:creationId xmlns:p14="http://schemas.microsoft.com/office/powerpoint/2010/main" val="261780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55052" y="152400"/>
            <a:ext cx="7898347" cy="799089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Value Propositions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143000"/>
            <a:ext cx="7924800" cy="4601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dirty="0"/>
              <a:t>Data Quality/Data </a:t>
            </a:r>
            <a:r>
              <a:rPr lang="en-US" sz="3200" dirty="0" smtClean="0"/>
              <a:t>Validation/Data Scaling</a:t>
            </a:r>
          </a:p>
          <a:p>
            <a:pPr marL="342900" indent="-342900">
              <a:spcBef>
                <a:spcPts val="1800"/>
              </a:spcBef>
              <a:buFont typeface="Arial"/>
              <a:buChar char="•"/>
              <a:defRPr/>
            </a:pPr>
            <a:r>
              <a:rPr lang="en-US" sz="2400" dirty="0" smtClean="0"/>
              <a:t>12% </a:t>
            </a:r>
            <a:r>
              <a:rPr lang="en-US" sz="2400" dirty="0"/>
              <a:t>of GSA metering infrastructure is missing data due to meters being offline.  Green Button </a:t>
            </a:r>
            <a:r>
              <a:rPr lang="en-US" sz="2400" dirty="0" smtClean="0"/>
              <a:t>Data </a:t>
            </a:r>
            <a:r>
              <a:rPr lang="en-US" sz="2400" dirty="0"/>
              <a:t>gives GSA the opportunity to replace this missing data with utility interval </a:t>
            </a:r>
            <a:r>
              <a:rPr lang="en-US" sz="2400" dirty="0" smtClean="0"/>
              <a:t>data from second (utility) source.</a:t>
            </a:r>
          </a:p>
          <a:p>
            <a:pPr marL="285750" indent="-285750">
              <a:spcBef>
                <a:spcPts val="1800"/>
              </a:spcBef>
              <a:buFont typeface="Arial"/>
              <a:buChar char="•"/>
              <a:defRPr/>
            </a:pPr>
            <a:r>
              <a:rPr lang="en-US" sz="2400" dirty="0" smtClean="0"/>
              <a:t>Green </a:t>
            </a:r>
            <a:r>
              <a:rPr lang="en-US" sz="2400" dirty="0"/>
              <a:t>Button Data can also be used to correct data anomalies in </a:t>
            </a:r>
            <a:r>
              <a:rPr lang="en-US" sz="2400" dirty="0" smtClean="0"/>
              <a:t>Energy Management Systems </a:t>
            </a:r>
            <a:r>
              <a:rPr lang="en-US" sz="2400" dirty="0"/>
              <a:t>such as spikes, blanks, null values etc</a:t>
            </a:r>
            <a:r>
              <a:rPr lang="en-US" sz="2400" dirty="0" smtClean="0"/>
              <a:t>.</a:t>
            </a:r>
          </a:p>
          <a:p>
            <a:pPr marL="285750" indent="-285750">
              <a:spcBef>
                <a:spcPts val="1800"/>
              </a:spcBef>
              <a:buFont typeface="Arial"/>
              <a:buChar char="•"/>
              <a:defRPr/>
            </a:pPr>
            <a:r>
              <a:rPr lang="en-US" sz="2400" dirty="0" smtClean="0"/>
              <a:t>Green Button encourages multiple vendors to present data to GSA in a uniform, interoperable manner.</a:t>
            </a:r>
          </a:p>
        </p:txBody>
      </p:sp>
    </p:spTree>
    <p:extLst>
      <p:ext uri="{BB962C8B-B14F-4D97-AF65-F5344CB8AC3E}">
        <p14:creationId xmlns:p14="http://schemas.microsoft.com/office/powerpoint/2010/main" val="87553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55052" y="152400"/>
            <a:ext cx="7898347" cy="799089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Lessons Learned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1186101"/>
            <a:ext cx="8382000" cy="513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Significant </a:t>
            </a:r>
            <a:r>
              <a:rPr lang="en-US" sz="2800" dirty="0" smtClean="0"/>
              <a:t>value </a:t>
            </a:r>
            <a:r>
              <a:rPr lang="en-US" sz="2800" dirty="0"/>
              <a:t>a</a:t>
            </a:r>
            <a:r>
              <a:rPr lang="en-US" sz="2800" dirty="0" smtClean="0"/>
              <a:t>chieved through active management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Virtual energy audit for all properties is possible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Data drives efficient </a:t>
            </a:r>
            <a:r>
              <a:rPr lang="en-US" sz="2400" dirty="0" smtClean="0"/>
              <a:t>management</a:t>
            </a:r>
          </a:p>
          <a:p>
            <a:r>
              <a:rPr lang="en-US" sz="2800" dirty="0" smtClean="0"/>
              <a:t> </a:t>
            </a:r>
            <a:endParaRPr lang="en-US" sz="2400" dirty="0"/>
          </a:p>
          <a:p>
            <a:r>
              <a:rPr lang="en-US" sz="2800" dirty="0"/>
              <a:t>Interoperability is KEY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Look for Certified Connect My Data </a:t>
            </a:r>
            <a:r>
              <a:rPr lang="en-US" sz="2400" dirty="0" smtClean="0"/>
              <a:t>implementations </a:t>
            </a:r>
            <a:r>
              <a:rPr lang="en-US" sz="2400" dirty="0"/>
              <a:t>in 2015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Leverage your purchasing power to bring your service providers on-board</a:t>
            </a:r>
            <a:r>
              <a:rPr lang="en-US" sz="2400" dirty="0" smtClean="0"/>
              <a:t>!</a:t>
            </a:r>
          </a:p>
          <a:p>
            <a:endParaRPr lang="en-US" sz="2400" dirty="0" smtClean="0"/>
          </a:p>
          <a:p>
            <a:r>
              <a:rPr lang="en-US" sz="2800" dirty="0"/>
              <a:t>Early in the Green Button Connect My Data </a:t>
            </a:r>
            <a:r>
              <a:rPr lang="en-US" sz="2800" dirty="0" smtClean="0"/>
              <a:t>life cycle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Pepco/Schneider </a:t>
            </a:r>
            <a:r>
              <a:rPr lang="en-US" sz="2400" dirty="0" smtClean="0"/>
              <a:t>first </a:t>
            </a:r>
            <a:r>
              <a:rPr lang="en-US" sz="2400" dirty="0"/>
              <a:t>in the </a:t>
            </a:r>
            <a:r>
              <a:rPr lang="en-US" sz="2400" dirty="0" smtClean="0"/>
              <a:t>nation commercial deployment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National Rollout 2015-</a:t>
            </a:r>
            <a:r>
              <a:rPr lang="en-US" sz="2400" dirty="0" smtClean="0"/>
              <a:t>2016 – plan for success now!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577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+mj-lt"/>
              </a:rPr>
              <a:t>What is Green Button?  – </a:t>
            </a:r>
            <a:br>
              <a:rPr lang="en-US" dirty="0" smtClean="0">
                <a:latin typeface="+mj-lt"/>
              </a:rPr>
            </a:b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How is it useful to Federal Agencies?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06963"/>
          </a:xfrm>
        </p:spPr>
        <p:txBody>
          <a:bodyPr>
            <a:normAutofit/>
          </a:bodyPr>
          <a:lstStyle/>
          <a:p>
            <a:pPr>
              <a:spcBef>
                <a:spcPts val="1176"/>
              </a:spcBef>
            </a:pPr>
            <a:r>
              <a:rPr lang="en-US" dirty="0" smtClean="0">
                <a:latin typeface="+mn-lt"/>
              </a:rPr>
              <a:t>Green Button is a standard for data exchange inspired by the federal government and enabled by the private sector</a:t>
            </a:r>
          </a:p>
          <a:p>
            <a:pPr>
              <a:spcBef>
                <a:spcPts val="1176"/>
              </a:spcBef>
            </a:pPr>
            <a:r>
              <a:rPr lang="en-US" dirty="0" smtClean="0">
                <a:latin typeface="+mn-lt"/>
              </a:rPr>
              <a:t>The Green Button carries the metered data that enables active management of resource usage</a:t>
            </a:r>
          </a:p>
          <a:p>
            <a:pPr>
              <a:spcBef>
                <a:spcPts val="1176"/>
              </a:spcBef>
            </a:pPr>
            <a:r>
              <a:rPr lang="en-US" dirty="0" smtClean="0">
                <a:latin typeface="+mn-lt"/>
              </a:rPr>
              <a:t>Green Button provides a uniform way for energy managers to use metered data across multiple utilities to manage large portfolios</a:t>
            </a:r>
            <a:endParaRPr lang="en-US" dirty="0">
              <a:latin typeface="+mn-lt"/>
            </a:endParaRPr>
          </a:p>
          <a:p>
            <a:pPr>
              <a:spcBef>
                <a:spcPts val="1176"/>
              </a:spcBef>
            </a:pPr>
            <a:r>
              <a:rPr lang="en-US" dirty="0" smtClean="0">
                <a:latin typeface="+mn-lt"/>
              </a:rPr>
              <a:t>Agencies </a:t>
            </a:r>
            <a:r>
              <a:rPr lang="en-US" dirty="0">
                <a:latin typeface="+mn-lt"/>
              </a:rPr>
              <a:t>can </a:t>
            </a:r>
            <a:r>
              <a:rPr lang="en-US" dirty="0" smtClean="0">
                <a:latin typeface="+mn-lt"/>
              </a:rPr>
              <a:t>save on their energy costs</a:t>
            </a:r>
          </a:p>
          <a:p>
            <a:pPr>
              <a:spcBef>
                <a:spcPts val="1176"/>
              </a:spcBef>
            </a:pPr>
            <a:r>
              <a:rPr lang="en-US" dirty="0" smtClean="0">
                <a:latin typeface="+mn-lt"/>
              </a:rPr>
              <a:t>Agencies can provide uniform data to Portfolio Manager</a:t>
            </a:r>
          </a:p>
          <a:p>
            <a:pPr>
              <a:spcBef>
                <a:spcPts val="1176"/>
              </a:spcBef>
            </a:pPr>
            <a:r>
              <a:rPr lang="en-US" dirty="0" smtClean="0">
                <a:latin typeface="+mn-lt"/>
              </a:rPr>
              <a:t>Agencies can leverage real, measured data to monitor and manage their energy and resource usage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5008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+mj-lt"/>
              </a:rPr>
              <a:t>FAQ Development</a:t>
            </a:r>
            <a:endParaRPr lang="en-US" sz="44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800" dirty="0" smtClean="0">
                <a:latin typeface="+mn-lt"/>
              </a:rPr>
              <a:t>How do I find out if my utility supports Green Button Connect My Data?</a:t>
            </a:r>
          </a:p>
          <a:p>
            <a:pPr>
              <a:spcBef>
                <a:spcPts val="1200"/>
              </a:spcBef>
            </a:pPr>
            <a:r>
              <a:rPr lang="en-US" sz="1800" dirty="0" smtClean="0">
                <a:latin typeface="+mn-lt"/>
              </a:rPr>
              <a:t>Is a Smart (AMI) meter required for Green Button Support?</a:t>
            </a:r>
          </a:p>
          <a:p>
            <a:pPr>
              <a:spcBef>
                <a:spcPts val="1200"/>
              </a:spcBef>
            </a:pPr>
            <a:r>
              <a:rPr lang="en-US" sz="1800" dirty="0" smtClean="0">
                <a:latin typeface="+mn-lt"/>
              </a:rPr>
              <a:t>How do I determine when in Facility Metering is justified?</a:t>
            </a:r>
            <a:endParaRPr lang="en-US" sz="18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sz="1800" dirty="0" smtClean="0">
                <a:latin typeface="+mn-lt"/>
              </a:rPr>
              <a:t>Is there a roadmap for agency support of Green Button in their energy management processes?</a:t>
            </a:r>
          </a:p>
          <a:p>
            <a:pPr>
              <a:spcBef>
                <a:spcPts val="1200"/>
              </a:spcBef>
            </a:pPr>
            <a:r>
              <a:rPr lang="en-US" sz="1800" dirty="0" smtClean="0">
                <a:latin typeface="+mn-lt"/>
              </a:rPr>
              <a:t>Are agencies to be provided information as to vendors whose products and services support Green Button?</a:t>
            </a:r>
          </a:p>
          <a:p>
            <a:pPr>
              <a:spcBef>
                <a:spcPts val="1200"/>
              </a:spcBef>
            </a:pPr>
            <a:r>
              <a:rPr lang="en-US" sz="1800" dirty="0" smtClean="0">
                <a:latin typeface="+mn-lt"/>
              </a:rPr>
              <a:t>Do agencies have a sense as to how many of their facilities are in services areas of utilities that support Green Button?</a:t>
            </a:r>
          </a:p>
          <a:p>
            <a:pPr>
              <a:spcBef>
                <a:spcPts val="1200"/>
              </a:spcBef>
            </a:pPr>
            <a:r>
              <a:rPr lang="en-US" sz="1800" dirty="0" smtClean="0">
                <a:latin typeface="+mn-lt"/>
              </a:rPr>
              <a:t>What authority do agency managers have to initiate Green Button energy management activities?</a:t>
            </a:r>
          </a:p>
          <a:p>
            <a:pPr>
              <a:spcBef>
                <a:spcPts val="1200"/>
              </a:spcBef>
            </a:pPr>
            <a:r>
              <a:rPr lang="en-US" sz="1800" dirty="0" smtClean="0">
                <a:latin typeface="+mn-lt"/>
              </a:rPr>
              <a:t>How are larger facilities such as campuses or bases to approach the Green Button opportunity</a:t>
            </a:r>
            <a:endParaRPr lang="en-US" dirty="0">
              <a:latin typeface="+mn-lt"/>
            </a:endParaRPr>
          </a:p>
          <a:p>
            <a:pPr marL="400050" lvl="1" indent="0">
              <a:spcBef>
                <a:spcPts val="1200"/>
              </a:spcBef>
              <a:buNone/>
            </a:pPr>
            <a:r>
              <a:rPr lang="en-US" sz="2800" b="1" dirty="0" smtClean="0">
                <a:latin typeface="+mn-lt"/>
                <a:hlinkClick r:id="rId2"/>
              </a:rPr>
              <a:t>http://www.greenbuttondata.org/fed-faq/</a:t>
            </a:r>
            <a:r>
              <a:rPr lang="en-US" sz="2800" b="1" dirty="0" smtClean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24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_Project\NIST\NISTGreenButton\Work\GreenButton\Artwork\GreenButtonIcons\green-Download25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4724400" cy="57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600"/>
            <a:ext cx="82296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/>
              <a:t>Thank You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>
          <a:xfrm flipV="1">
            <a:off x="3048000" y="1942786"/>
            <a:ext cx="1844040" cy="822314"/>
          </a:xfrm>
          <a:prstGeom prst="bentConnector3">
            <a:avLst>
              <a:gd name="adj1" fmla="val 19321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3181927" y="1524000"/>
            <a:ext cx="1710113" cy="44335"/>
          </a:xfrm>
          <a:prstGeom prst="bentConnector3">
            <a:avLst>
              <a:gd name="adj1" fmla="val -1809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97" idx="1"/>
          </p:cNvCxnSpPr>
          <p:nvPr/>
        </p:nvCxnSpPr>
        <p:spPr>
          <a:xfrm rot="10800000" flipV="1">
            <a:off x="1725627" y="3318691"/>
            <a:ext cx="400856" cy="2072852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+mj-lt"/>
              </a:rPr>
              <a:t>Use Case: The Energy Audit</a:t>
            </a:r>
            <a:endParaRPr lang="en-US" sz="4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90774" y="1219200"/>
            <a:ext cx="1591153" cy="113474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Site visit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Long lead time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Slow feedback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Very </a:t>
            </a:r>
            <a:r>
              <a:rPr lang="en-US" sz="1400" dirty="0"/>
              <a:t>Thorough</a:t>
            </a:r>
          </a:p>
          <a:p>
            <a:endParaRPr lang="en-US" sz="16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6019800" y="2667000"/>
            <a:ext cx="2133600" cy="11430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Facilities Operation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Management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Benchmarking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1516884" y="4458487"/>
            <a:ext cx="3740917" cy="1866113"/>
            <a:chOff x="1593083" y="3696487"/>
            <a:chExt cx="3740917" cy="1866113"/>
          </a:xfrm>
        </p:grpSpPr>
        <p:sp>
          <p:nvSpPr>
            <p:cNvPr id="4" name="Rectangle 3"/>
            <p:cNvSpPr/>
            <p:nvPr/>
          </p:nvSpPr>
          <p:spPr>
            <a:xfrm>
              <a:off x="1593083" y="3696487"/>
              <a:ext cx="3740917" cy="1866113"/>
            </a:xfrm>
            <a:prstGeom prst="rect">
              <a:avLst/>
            </a:prstGeom>
            <a:solidFill>
              <a:srgbClr val="00800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600" dirty="0" smtClean="0"/>
            </a:p>
            <a:p>
              <a:endParaRPr lang="en-US" sz="1600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76401" y="3778174"/>
              <a:ext cx="3581400" cy="170822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Buildings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solidFill>
                    <a:schemeClr val="tx1"/>
                  </a:solidFill>
                </a:rPr>
                <a:t>Occupancy Models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solidFill>
                    <a:schemeClr val="tx1"/>
                  </a:solidFill>
                </a:rPr>
                <a:t>Sub-Meter 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solidFill>
                    <a:schemeClr val="tx1"/>
                  </a:solidFill>
                </a:rPr>
                <a:t>Sub-Meter 2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>
                  <a:solidFill>
                    <a:schemeClr val="tx1"/>
                  </a:solidFill>
                </a:rPr>
                <a:t>…</a:t>
              </a:r>
            </a:p>
            <a:p>
              <a:endParaRPr lang="en-US" sz="16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4892040" y="1242697"/>
            <a:ext cx="2880360" cy="119570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600" dirty="0" smtClean="0"/>
              <a:t>Analysis and Discovery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Benchmarking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Opportunity Identification</a:t>
            </a:r>
          </a:p>
          <a:p>
            <a:pPr marL="285750" indent="-285750">
              <a:buFont typeface="Arial"/>
              <a:buChar char="•"/>
            </a:pPr>
            <a:r>
              <a:rPr lang="en-US" sz="1600" smtClean="0"/>
              <a:t>Projections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3011055" y="3194300"/>
            <a:ext cx="3008745" cy="230142"/>
          </a:xfrm>
          <a:prstGeom prst="bentConnector3">
            <a:avLst>
              <a:gd name="adj1" fmla="val 25428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126483" y="2751319"/>
            <a:ext cx="1759717" cy="113474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No site visit</a:t>
            </a: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Short Lead Time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Rapid Feedback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Less Thorough</a:t>
            </a:r>
          </a:p>
        </p:txBody>
      </p:sp>
      <p:cxnSp>
        <p:nvCxnSpPr>
          <p:cNvPr id="113" name="Elbow Connector 112"/>
          <p:cNvCxnSpPr>
            <a:stCxn id="6" idx="1"/>
            <a:endCxn id="4" idx="1"/>
          </p:cNvCxnSpPr>
          <p:nvPr/>
        </p:nvCxnSpPr>
        <p:spPr>
          <a:xfrm rot="10800000" flipV="1">
            <a:off x="1516884" y="1786572"/>
            <a:ext cx="73890" cy="3604972"/>
          </a:xfrm>
          <a:prstGeom prst="bentConnector3">
            <a:avLst>
              <a:gd name="adj1" fmla="val 409379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4538" y="1676400"/>
            <a:ext cx="774571" cy="923330"/>
          </a:xfrm>
          <a:prstGeom prst="rect">
            <a:avLst/>
          </a:prstGeom>
          <a:solidFill>
            <a:srgbClr val="FFFFFF"/>
          </a:solidFill>
          <a:ln w="57150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cs typeface="Adobe Caslon Pro"/>
              </a:rPr>
              <a:t>Hands </a:t>
            </a:r>
          </a:p>
          <a:p>
            <a:pPr algn="ctr"/>
            <a:r>
              <a:rPr lang="en-US" dirty="0" smtClean="0">
                <a:cs typeface="Adobe Caslon Pro"/>
              </a:rPr>
              <a:t>On</a:t>
            </a:r>
          </a:p>
          <a:p>
            <a:pPr algn="ctr"/>
            <a:r>
              <a:rPr lang="en-US" dirty="0" smtClean="0">
                <a:cs typeface="Adobe Caslon Pro"/>
              </a:rPr>
              <a:t>Audit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111270" y="3194300"/>
            <a:ext cx="811227" cy="646331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cs typeface="Adobe Caslon Pro"/>
              </a:rPr>
              <a:t>Virtual</a:t>
            </a:r>
          </a:p>
          <a:p>
            <a:pPr algn="ctr"/>
            <a:r>
              <a:rPr lang="en-US" dirty="0" smtClean="0">
                <a:cs typeface="Adobe Caslon Pro"/>
              </a:rPr>
              <a:t>Audit </a:t>
            </a:r>
          </a:p>
        </p:txBody>
      </p:sp>
      <p:cxnSp>
        <p:nvCxnSpPr>
          <p:cNvPr id="31" name="Elbow Connector 30"/>
          <p:cNvCxnSpPr/>
          <p:nvPr/>
        </p:nvCxnSpPr>
        <p:spPr>
          <a:xfrm>
            <a:off x="3181927" y="2274046"/>
            <a:ext cx="2837873" cy="785908"/>
          </a:xfrm>
          <a:prstGeom prst="bentConnector3">
            <a:avLst>
              <a:gd name="adj1" fmla="val 4392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7" idx="3"/>
          </p:cNvCxnSpPr>
          <p:nvPr/>
        </p:nvCxnSpPr>
        <p:spPr>
          <a:xfrm flipH="1">
            <a:off x="7086600" y="3238500"/>
            <a:ext cx="1066800" cy="1600200"/>
          </a:xfrm>
          <a:prstGeom prst="curvedConnector4">
            <a:avLst>
              <a:gd name="adj1" fmla="val -21429"/>
              <a:gd name="adj2" fmla="val 67857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flipH="1">
            <a:off x="7467600" y="1840549"/>
            <a:ext cx="304800" cy="2998151"/>
          </a:xfrm>
          <a:prstGeom prst="curvedConnector4">
            <a:avLst>
              <a:gd name="adj1" fmla="val -285526"/>
              <a:gd name="adj2" fmla="val 83602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rot="10800000">
            <a:off x="5257802" y="4540174"/>
            <a:ext cx="1600199" cy="527128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A0391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4876801"/>
            <a:ext cx="1511299" cy="1295399"/>
          </a:xfrm>
          <a:prstGeom prst="rect">
            <a:avLst/>
          </a:prstGeom>
        </p:spPr>
      </p:pic>
      <p:pic>
        <p:nvPicPr>
          <p:cNvPr id="38" name="Picture 37" descr="aa0445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961" y="4632285"/>
            <a:ext cx="987288" cy="1700127"/>
          </a:xfrm>
          <a:prstGeom prst="rect">
            <a:avLst/>
          </a:prstGeom>
        </p:spPr>
      </p:pic>
      <p:pic>
        <p:nvPicPr>
          <p:cNvPr id="39" name="Picture 38" descr="aa0445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2532" y="4838700"/>
            <a:ext cx="987288" cy="165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93083" y="3696487"/>
            <a:ext cx="3740917" cy="186611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</a:rPr>
              <a:t>Framing the Energy Management Discussion</a:t>
            </a:r>
            <a:endParaRPr lang="en-US" sz="3200" dirty="0">
              <a:latin typeface="+mj-lt"/>
            </a:endParaRPr>
          </a:p>
        </p:txBody>
      </p:sp>
      <p:pic>
        <p:nvPicPr>
          <p:cNvPr id="8" name="Content Placeholder 7" descr="mete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4" b="16994"/>
          <a:stretch>
            <a:fillRect/>
          </a:stretch>
        </p:blipFill>
        <p:spPr>
          <a:xfrm>
            <a:off x="533400" y="3511474"/>
            <a:ext cx="935995" cy="533400"/>
          </a:xfrm>
        </p:spPr>
      </p:pic>
      <p:sp>
        <p:nvSpPr>
          <p:cNvPr id="4" name="Rectangle 3"/>
          <p:cNvSpPr/>
          <p:nvPr/>
        </p:nvSpPr>
        <p:spPr>
          <a:xfrm>
            <a:off x="1440683" y="1760857"/>
            <a:ext cx="1454917" cy="113474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Utility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MDM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Portal</a:t>
            </a:r>
          </a:p>
          <a:p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019800" y="2667000"/>
            <a:ext cx="1965960" cy="11430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Agency/Owner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Management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Benchmarking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676401" y="3778174"/>
            <a:ext cx="3581400" cy="1708226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Building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Energy Management System (EMS)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Sub-Meter 1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Sub-Meter 2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…</a:t>
            </a:r>
          </a:p>
          <a:p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892040" y="1242697"/>
            <a:ext cx="2880360" cy="119570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Contracted Service Provider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Analytics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Virtual Energy Audits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pic>
        <p:nvPicPr>
          <p:cNvPr id="9" name="Content Placeholder 7" descr="m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4" b="16994"/>
          <a:stretch>
            <a:fillRect/>
          </a:stretch>
        </p:blipFill>
        <p:spPr>
          <a:xfrm>
            <a:off x="3048000" y="4419600"/>
            <a:ext cx="609601" cy="419100"/>
          </a:xfrm>
          <a:prstGeom prst="rect">
            <a:avLst/>
          </a:prstGeom>
        </p:spPr>
      </p:pic>
      <p:pic>
        <p:nvPicPr>
          <p:cNvPr id="10" name="Content Placeholder 7" descr="m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4" b="16994"/>
          <a:stretch>
            <a:fillRect/>
          </a:stretch>
        </p:blipFill>
        <p:spPr>
          <a:xfrm>
            <a:off x="2743200" y="4876801"/>
            <a:ext cx="668568" cy="381000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8" idx="2"/>
            <a:endCxn id="6" idx="1"/>
          </p:cNvCxnSpPr>
          <p:nvPr/>
        </p:nvCxnSpPr>
        <p:spPr>
          <a:xfrm rot="16200000" flipH="1">
            <a:off x="1045193" y="4001078"/>
            <a:ext cx="587413" cy="675003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" idx="1"/>
            <a:endCxn id="8" idx="0"/>
          </p:cNvCxnSpPr>
          <p:nvPr/>
        </p:nvCxnSpPr>
        <p:spPr>
          <a:xfrm rot="10800000" flipV="1">
            <a:off x="1001399" y="2328228"/>
            <a:ext cx="439285" cy="1183245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3"/>
          </p:cNvCxnSpPr>
          <p:nvPr/>
        </p:nvCxnSpPr>
        <p:spPr>
          <a:xfrm rot="10800000" flipV="1">
            <a:off x="3411769" y="4343401"/>
            <a:ext cx="869055" cy="723900"/>
          </a:xfrm>
          <a:prstGeom prst="bentConnector3">
            <a:avLst>
              <a:gd name="adj1" fmla="val 490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3505202" y="4343400"/>
            <a:ext cx="457200" cy="288888"/>
          </a:xfrm>
          <a:prstGeom prst="bentConnector3">
            <a:avLst>
              <a:gd name="adj1" fmla="val -1471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>
            <a:off x="2895600" y="2727314"/>
            <a:ext cx="3124200" cy="230142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" idx="3"/>
            <a:endCxn id="7" idx="1"/>
          </p:cNvCxnSpPr>
          <p:nvPr/>
        </p:nvCxnSpPr>
        <p:spPr>
          <a:xfrm flipV="1">
            <a:off x="2895600" y="1840549"/>
            <a:ext cx="1996440" cy="487680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91639" y="3011269"/>
            <a:ext cx="7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Adobe Caslon Pro"/>
              </a:rPr>
              <a:t>Utility</a:t>
            </a:r>
          </a:p>
          <a:p>
            <a:r>
              <a:rPr lang="en-US" dirty="0" smtClean="0">
                <a:cs typeface="Adobe Caslon Pro"/>
              </a:rPr>
              <a:t>Meter</a:t>
            </a:r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4343400" y="3276600"/>
            <a:ext cx="1662776" cy="806373"/>
          </a:xfrm>
          <a:prstGeom prst="bentConnector3">
            <a:avLst>
              <a:gd name="adj1" fmla="val 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 flipH="1" flipV="1">
            <a:off x="3456345" y="2694345"/>
            <a:ext cx="2063670" cy="777240"/>
          </a:xfrm>
          <a:prstGeom prst="bentConnector3">
            <a:avLst>
              <a:gd name="adj1" fmla="val 100911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710" y="2070690"/>
            <a:ext cx="1461700" cy="177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urved Connector 44"/>
          <p:cNvCxnSpPr>
            <a:stCxn id="5" idx="3"/>
          </p:cNvCxnSpPr>
          <p:nvPr/>
        </p:nvCxnSpPr>
        <p:spPr>
          <a:xfrm flipH="1">
            <a:off x="7086600" y="3238500"/>
            <a:ext cx="899160" cy="1600200"/>
          </a:xfrm>
          <a:prstGeom prst="curvedConnector4">
            <a:avLst>
              <a:gd name="adj1" fmla="val -25424"/>
              <a:gd name="adj2" fmla="val 52819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7" idx="3"/>
          </p:cNvCxnSpPr>
          <p:nvPr/>
        </p:nvCxnSpPr>
        <p:spPr>
          <a:xfrm flipH="1">
            <a:off x="7467600" y="1840549"/>
            <a:ext cx="304800" cy="2998151"/>
          </a:xfrm>
          <a:prstGeom prst="curvedConnector4">
            <a:avLst>
              <a:gd name="adj1" fmla="val -285526"/>
              <a:gd name="adj2" fmla="val 83602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10800000">
            <a:off x="5334000" y="4419600"/>
            <a:ext cx="1524000" cy="647702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AA03916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4876801"/>
            <a:ext cx="1511299" cy="12953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29400" y="633241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Manager</a:t>
            </a:r>
            <a:endParaRPr lang="en-US" dirty="0"/>
          </a:p>
        </p:txBody>
      </p:sp>
      <p:pic>
        <p:nvPicPr>
          <p:cNvPr id="36" name="Picture 35" descr="aa0445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961" y="4632285"/>
            <a:ext cx="987288" cy="1700127"/>
          </a:xfrm>
          <a:prstGeom prst="rect">
            <a:avLst/>
          </a:prstGeom>
        </p:spPr>
      </p:pic>
      <p:pic>
        <p:nvPicPr>
          <p:cNvPr id="37" name="Picture 36" descr="aa0445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2532" y="4838700"/>
            <a:ext cx="987288" cy="165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0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GSA Pilot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906963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300" dirty="0" smtClean="0">
                <a:latin typeface="+mn-lt"/>
              </a:rPr>
              <a:t>Leverage existing Energy Management Pilot to include agency owned energy management systems via Green Button Connect My Data. </a:t>
            </a:r>
          </a:p>
          <a:p>
            <a:pPr>
              <a:spcBef>
                <a:spcPts val="1200"/>
              </a:spcBef>
            </a:pPr>
            <a:r>
              <a:rPr lang="en-US" sz="2300" dirty="0" smtClean="0">
                <a:latin typeface="+mn-lt"/>
              </a:rPr>
              <a:t>Coordinate with local utility Green Button Connect My Data deployments to receive data obtained from utility owned meters.</a:t>
            </a:r>
          </a:p>
          <a:p>
            <a:pPr>
              <a:spcBef>
                <a:spcPts val="1200"/>
              </a:spcBef>
            </a:pPr>
            <a:r>
              <a:rPr lang="en-US" sz="2300" dirty="0" smtClean="0">
                <a:latin typeface="+mn-lt"/>
              </a:rPr>
              <a:t>Authorize </a:t>
            </a:r>
            <a:r>
              <a:rPr lang="en-US" sz="2300" dirty="0">
                <a:latin typeface="+mn-lt"/>
              </a:rPr>
              <a:t>t</a:t>
            </a:r>
            <a:r>
              <a:rPr lang="en-US" sz="2300" dirty="0" smtClean="0">
                <a:latin typeface="+mn-lt"/>
              </a:rPr>
              <a:t>hird party to receive Green Button Connect My Data streams from utility and agency owned systems for 5 target buildings in GSA Region 11.</a:t>
            </a:r>
          </a:p>
          <a:p>
            <a:pPr>
              <a:spcBef>
                <a:spcPts val="1200"/>
              </a:spcBef>
            </a:pPr>
            <a:r>
              <a:rPr lang="en-US" sz="2300" dirty="0" smtClean="0">
                <a:latin typeface="+mn-lt"/>
              </a:rPr>
              <a:t>Coordinate with EPA as they determine Green Button integration possibilities for Portfolio Manager.</a:t>
            </a:r>
            <a:endParaRPr lang="en-US" sz="23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sz="2300" dirty="0" smtClean="0">
                <a:latin typeface="+mn-lt"/>
              </a:rPr>
              <a:t>Provide input to FEMP to aid in the preparation of guidance to be provided to the agencies.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GSA Pilot In Facility Management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latin typeface="+mn-lt"/>
              </a:rPr>
              <a:t>Encourage vendors to support Green Button standard </a:t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>when providing energy-related services to GSA</a:t>
            </a:r>
          </a:p>
          <a:p>
            <a:pPr marL="0" indent="0">
              <a:buNone/>
            </a:pPr>
            <a:endParaRPr lang="en-US" sz="2000" b="1" u="sng" dirty="0" smtClean="0">
              <a:latin typeface="+mn-lt"/>
            </a:endParaRPr>
          </a:p>
          <a:p>
            <a:r>
              <a:rPr lang="en-US" sz="2000" b="1" dirty="0" smtClean="0">
                <a:latin typeface="+mn-lt"/>
              </a:rPr>
              <a:t>Details:</a:t>
            </a:r>
            <a:endParaRPr lang="en-US" sz="1800" b="1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Request Schneider-Energy EEM product team to provide Green Button Connect My Data to transmit </a:t>
            </a:r>
            <a:r>
              <a:rPr lang="en-US" dirty="0" err="1" smtClean="0">
                <a:latin typeface="+mn-lt"/>
              </a:rPr>
              <a:t>submetering</a:t>
            </a:r>
            <a:r>
              <a:rPr lang="en-US" dirty="0" smtClean="0">
                <a:latin typeface="+mn-lt"/>
              </a:rPr>
              <a:t> interval data to Energy Services Vendor (First Fuel)</a:t>
            </a:r>
          </a:p>
          <a:p>
            <a:pPr lvl="1"/>
            <a:r>
              <a:rPr lang="en-US" dirty="0" smtClean="0">
                <a:latin typeface="+mn-lt"/>
              </a:rPr>
              <a:t>Request First Fuel to Provide Green Button data in monthly format to EPA Portfolio Manager using Green Button Connect My Data</a:t>
            </a:r>
          </a:p>
          <a:p>
            <a:pPr lvl="1"/>
            <a:endParaRPr lang="en-US" sz="1600" dirty="0" smtClean="0">
              <a:latin typeface="+mn-lt"/>
            </a:endParaRPr>
          </a:p>
          <a:p>
            <a:r>
              <a:rPr lang="en-US" sz="2000" b="1" dirty="0" smtClean="0">
                <a:latin typeface="+mn-lt"/>
              </a:rPr>
              <a:t>Desired Outcome:</a:t>
            </a:r>
            <a:endParaRPr lang="en-US" b="1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Prove benefits of interoperable access to Green Button data for GSA Energy Efficiency Processes</a:t>
            </a:r>
          </a:p>
          <a:p>
            <a:pPr lvl="1"/>
            <a:r>
              <a:rPr lang="en-US" dirty="0" smtClean="0">
                <a:latin typeface="+mn-lt"/>
              </a:rPr>
              <a:t>Increase ability of businesses and other agencies to participate in energy efficiency programs using Green Button</a:t>
            </a:r>
          </a:p>
        </p:txBody>
      </p:sp>
    </p:spTree>
    <p:extLst>
      <p:ext uri="{BB962C8B-B14F-4D97-AF65-F5344CB8AC3E}">
        <p14:creationId xmlns:p14="http://schemas.microsoft.com/office/powerpoint/2010/main" val="366211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j-lt"/>
              </a:rPr>
              <a:t>Engage Utilities (Pepco Holdings)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>
                <a:latin typeface="+mn-lt"/>
              </a:rPr>
              <a:t>Ask utilities to provide GSA electricity data in Green Button format</a:t>
            </a:r>
          </a:p>
          <a:p>
            <a:pPr marL="0" indent="0">
              <a:buNone/>
            </a:pPr>
            <a:endParaRPr lang="en-US" sz="2800" b="1" dirty="0">
              <a:latin typeface="+mn-lt"/>
            </a:endParaRPr>
          </a:p>
          <a:p>
            <a:r>
              <a:rPr lang="en-US" sz="2800" b="1" u="sng" dirty="0" smtClean="0">
                <a:latin typeface="+mn-lt"/>
              </a:rPr>
              <a:t>Details:</a:t>
            </a:r>
          </a:p>
          <a:p>
            <a:pPr lvl="1"/>
            <a:r>
              <a:rPr lang="en-US" sz="2400" dirty="0" smtClean="0">
                <a:latin typeface="+mn-lt"/>
              </a:rPr>
              <a:t>GSA usage utilities that serve its buildings</a:t>
            </a:r>
          </a:p>
          <a:p>
            <a:pPr lvl="1"/>
            <a:r>
              <a:rPr lang="en-US" sz="2400" dirty="0" smtClean="0">
                <a:latin typeface="+mn-lt"/>
              </a:rPr>
              <a:t>GSA asks utilities to use “Connect My Data” standard to link data directly to energy management/efficiency systems and vendors (First Energy)</a:t>
            </a:r>
          </a:p>
          <a:p>
            <a:r>
              <a:rPr lang="en-US" sz="2800" b="1" u="sng" dirty="0" smtClean="0">
                <a:latin typeface="+mn-lt"/>
              </a:rPr>
              <a:t>Desired Outcome:</a:t>
            </a:r>
            <a:endParaRPr lang="en-US" sz="2800" b="1" u="sng" dirty="0">
              <a:latin typeface="+mn-lt"/>
            </a:endParaRPr>
          </a:p>
          <a:p>
            <a:pPr lvl="1"/>
            <a:r>
              <a:rPr lang="en-US" sz="2400" dirty="0" smtClean="0">
                <a:latin typeface="+mn-lt"/>
              </a:rPr>
              <a:t>Prove Utility Interval Data Supports GSA Efficiency Programs</a:t>
            </a:r>
          </a:p>
          <a:p>
            <a:pPr lvl="1"/>
            <a:r>
              <a:rPr lang="en-US" sz="2400" dirty="0" smtClean="0">
                <a:latin typeface="+mn-lt"/>
              </a:rPr>
              <a:t>Integrate Utility Data with (Interoperable) Green Button Data from Building Sub-Meter systems</a:t>
            </a:r>
            <a:endParaRPr lang="en-US" sz="24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8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Future Goal: Publish GSA’s Utility Data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latin typeface="+mn-lt"/>
              </a:rPr>
              <a:t>Publish GSA facilities utility data (ideally in the Green Button format)</a:t>
            </a:r>
            <a:endParaRPr lang="en-US" b="1" dirty="0">
              <a:latin typeface="+mn-lt"/>
            </a:endParaRPr>
          </a:p>
          <a:p>
            <a:endParaRPr lang="en-US" b="1" u="sng" dirty="0" smtClean="0">
              <a:latin typeface="+mn-lt"/>
            </a:endParaRPr>
          </a:p>
          <a:p>
            <a:r>
              <a:rPr lang="en-US" b="1" u="sng" dirty="0" smtClean="0">
                <a:latin typeface="+mn-lt"/>
              </a:rPr>
              <a:t>Details:</a:t>
            </a:r>
          </a:p>
          <a:p>
            <a:pPr lvl="1"/>
            <a:r>
              <a:rPr lang="en-US" dirty="0" smtClean="0">
                <a:latin typeface="+mn-lt"/>
              </a:rPr>
              <a:t>Send Green Button data to EPA/Portfolio Manager using Green Button Connect My Data</a:t>
            </a:r>
          </a:p>
          <a:p>
            <a:pPr lvl="1"/>
            <a:r>
              <a:rPr lang="en-US" dirty="0" smtClean="0">
                <a:latin typeface="+mn-lt"/>
              </a:rPr>
              <a:t>DOE’s Building Performance Database is seeking data</a:t>
            </a:r>
          </a:p>
          <a:p>
            <a:pPr lvl="1"/>
            <a:r>
              <a:rPr lang="en-US" dirty="0" err="1">
                <a:latin typeface="+mn-lt"/>
              </a:rPr>
              <a:t>d</a:t>
            </a:r>
            <a:r>
              <a:rPr lang="en-US" dirty="0" err="1" smtClean="0">
                <a:latin typeface="+mn-lt"/>
              </a:rPr>
              <a:t>ata.gov</a:t>
            </a:r>
            <a:r>
              <a:rPr lang="en-US" dirty="0" smtClean="0">
                <a:latin typeface="+mn-lt"/>
              </a:rPr>
              <a:t> to </a:t>
            </a:r>
            <a:r>
              <a:rPr lang="en-US" dirty="0">
                <a:latin typeface="+mn-lt"/>
              </a:rPr>
              <a:t>support public consumption </a:t>
            </a:r>
            <a:r>
              <a:rPr lang="en-US" dirty="0" smtClean="0">
                <a:latin typeface="+mn-lt"/>
              </a:rPr>
              <a:t>of energy </a:t>
            </a:r>
            <a:r>
              <a:rPr lang="en-US" dirty="0">
                <a:latin typeface="+mn-lt"/>
              </a:rPr>
              <a:t>efficiency </a:t>
            </a:r>
            <a:r>
              <a:rPr lang="en-US" dirty="0" smtClean="0">
                <a:latin typeface="+mn-lt"/>
              </a:rPr>
              <a:t>information</a:t>
            </a:r>
          </a:p>
          <a:p>
            <a:r>
              <a:rPr lang="en-US" b="1" u="sng" dirty="0" smtClean="0">
                <a:latin typeface="+mn-lt"/>
              </a:rPr>
              <a:t>Desired Outcome:</a:t>
            </a:r>
          </a:p>
          <a:p>
            <a:pPr lvl="1"/>
            <a:r>
              <a:rPr lang="en-US" dirty="0" smtClean="0">
                <a:latin typeface="+mn-lt"/>
              </a:rPr>
              <a:t>Significantly increase the volume of publically available building and utility data available to researchers, developers and the public</a:t>
            </a:r>
            <a:endParaRPr lang="en-US" b="1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Increase effectiveness of energy benchmarking tools by providing a significant increase in data availability</a:t>
            </a:r>
          </a:p>
        </p:txBody>
      </p:sp>
    </p:spTree>
    <p:extLst>
      <p:ext uri="{BB962C8B-B14F-4D97-AF65-F5344CB8AC3E}">
        <p14:creationId xmlns:p14="http://schemas.microsoft.com/office/powerpoint/2010/main" val="40106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55052" y="152400"/>
            <a:ext cx="7898347" cy="799089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GSA Building Selections</a:t>
            </a:r>
            <a:endParaRPr lang="en-US" sz="3600" dirty="0"/>
          </a:p>
        </p:txBody>
      </p:sp>
      <p:pic>
        <p:nvPicPr>
          <p:cNvPr id="2" name="Picture 1" descr="Screen Shot 2014-05-19 at 5.17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343511"/>
            <a:ext cx="8126949" cy="52858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0" y="4648200"/>
            <a:ext cx="3236784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 smtClean="0"/>
              <a:t>New Executive Office Building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 smtClean="0"/>
              <a:t>Orville Wright Building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 smtClean="0"/>
              <a:t>National Building Museum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/>
              <a:t>Department of Education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/>
              <a:t>Switzer </a:t>
            </a:r>
            <a:r>
              <a:rPr lang="en-US" dirty="0" smtClean="0"/>
              <a:t>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50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heme/theme1.xml><?xml version="1.0" encoding="utf-8"?>
<a:theme xmlns:a="http://schemas.openxmlformats.org/drawingml/2006/main" name="Office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25689</TotalTime>
  <Words>1543</Words>
  <Application>Microsoft Macintosh PowerPoint</Application>
  <PresentationFormat>On-screen Show (4:3)</PresentationFormat>
  <Paragraphs>312</Paragraphs>
  <Slides>27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Custom Design</vt:lpstr>
      <vt:lpstr>PowerPoint Presentation</vt:lpstr>
      <vt:lpstr>PowerPoint Presentation</vt:lpstr>
      <vt:lpstr>Use Case: The Energy Audit</vt:lpstr>
      <vt:lpstr>Framing the Energy Management Discussion</vt:lpstr>
      <vt:lpstr>GSA Pilot Overview</vt:lpstr>
      <vt:lpstr>GSA Pilot In Facility Management</vt:lpstr>
      <vt:lpstr>Engage Utilities (Pepco Holdings)</vt:lpstr>
      <vt:lpstr>Future Goal: Publish GSA’s Utility Data</vt:lpstr>
      <vt:lpstr>GSA Building Selections</vt:lpstr>
      <vt:lpstr>Section 3.B.i - GSA Pilot Activities</vt:lpstr>
      <vt:lpstr>Pilot Status</vt:lpstr>
      <vt:lpstr>Analytics for Active Management</vt:lpstr>
      <vt:lpstr>Analytics for Active Management</vt:lpstr>
      <vt:lpstr>Agenda</vt:lpstr>
      <vt:lpstr>Smart Grid Consumer Domain  </vt:lpstr>
      <vt:lpstr> Green Button Privacy and Security</vt:lpstr>
      <vt:lpstr>Both Utility and Facility Data</vt:lpstr>
      <vt:lpstr>Green Button Data Exchange</vt:lpstr>
      <vt:lpstr>Simple Agency Energy Manager</vt:lpstr>
      <vt:lpstr>         GSA Pilot Scenario             Five Buildings</vt:lpstr>
      <vt:lpstr>General Federal Support</vt:lpstr>
      <vt:lpstr>Value Propositions</vt:lpstr>
      <vt:lpstr>Value Propositions</vt:lpstr>
      <vt:lpstr>Lessons Learned</vt:lpstr>
      <vt:lpstr>What is Green Button?  –     How is it useful to Federal Agencies?</vt:lpstr>
      <vt:lpstr>FAQ Development</vt:lpstr>
      <vt:lpstr>PowerPoint Presentation</vt:lpstr>
    </vt:vector>
  </TitlesOfParts>
  <Manager>David Wollman and Chris Irwin</Manager>
  <Company>NIST and DoE</Company>
  <LinksUpToDate>false</LinksUpToDate>
  <SharedDoc>false</SharedDoc>
  <HyperlinkBase>http://www.greenbuttondata.org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GreenGov GSA Green Button Pilot Presentation</dc:title>
  <dc:subject>Green Button in Facility Energy Management</dc:subject>
  <dc:creator>John Teeter &amp; Matt Theall</dc:creator>
  <cp:keywords/>
  <dc:description/>
  <cp:lastModifiedBy>John Teeter</cp:lastModifiedBy>
  <cp:revision>332</cp:revision>
  <cp:lastPrinted>2014-06-26T17:27:41Z</cp:lastPrinted>
  <dcterms:created xsi:type="dcterms:W3CDTF">2013-04-08T17:16:42Z</dcterms:created>
  <dcterms:modified xsi:type="dcterms:W3CDTF">2014-07-02T15:00:27Z</dcterms:modified>
  <cp:category/>
</cp:coreProperties>
</file>